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1826" r:id="rId2"/>
    <p:sldId id="1819" r:id="rId3"/>
    <p:sldId id="1809" r:id="rId4"/>
    <p:sldId id="2178" r:id="rId5"/>
    <p:sldId id="1813" r:id="rId6"/>
    <p:sldId id="2179" r:id="rId7"/>
    <p:sldId id="2180" r:id="rId8"/>
    <p:sldId id="2181" r:id="rId9"/>
    <p:sldId id="2182" r:id="rId10"/>
    <p:sldId id="2183" r:id="rId11"/>
    <p:sldId id="2185" r:id="rId12"/>
    <p:sldId id="2186" r:id="rId13"/>
    <p:sldId id="2187" r:id="rId14"/>
    <p:sldId id="2184" r:id="rId15"/>
    <p:sldId id="2118" r:id="rId16"/>
    <p:sldId id="1835"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F2DE"/>
    <a:srgbClr val="E8F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1" d="100"/>
          <a:sy n="121" d="100"/>
        </p:scale>
        <p:origin x="39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100" dirty="0"/>
              <a:t>模型评估</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1119943872259798"/>
          <c:y val="0.1698046430685386"/>
          <c:w val="0.84031645102678443"/>
          <c:h val="0.59510017497669121"/>
        </c:manualLayout>
      </c:layout>
      <c:barChart>
        <c:barDir val="col"/>
        <c:grouping val="clustered"/>
        <c:varyColors val="0"/>
        <c:ser>
          <c:idx val="0"/>
          <c:order val="0"/>
          <c:tx>
            <c:strRef>
              <c:f>Sheet1!$B$1</c:f>
              <c:strCache>
                <c:ptCount val="1"/>
                <c:pt idx="0">
                  <c:v>finetune</c:v>
                </c:pt>
              </c:strCache>
            </c:strRef>
          </c:tx>
          <c:spPr>
            <a:solidFill>
              <a:schemeClr val="accent1"/>
            </a:solidFill>
            <a:ln>
              <a:noFill/>
            </a:ln>
            <a:effectLst/>
          </c:spPr>
          <c:invertIfNegative val="0"/>
          <c:cat>
            <c:strRef>
              <c:f>Sheet1!$A$2:$A$5</c:f>
              <c:strCache>
                <c:ptCount val="4"/>
                <c:pt idx="0">
                  <c:v>辩论质量分</c:v>
                </c:pt>
                <c:pt idx="1">
                  <c:v>逻辑思维分</c:v>
                </c:pt>
                <c:pt idx="2">
                  <c:v>跑题分</c:v>
                </c:pt>
                <c:pt idx="3">
                  <c:v>总分</c:v>
                </c:pt>
              </c:strCache>
            </c:strRef>
          </c:cat>
          <c:val>
            <c:numRef>
              <c:f>Sheet1!$B$2:$B$5</c:f>
              <c:numCache>
                <c:formatCode>General</c:formatCode>
                <c:ptCount val="4"/>
                <c:pt idx="0">
                  <c:v>6.3</c:v>
                </c:pt>
                <c:pt idx="1">
                  <c:v>3</c:v>
                </c:pt>
                <c:pt idx="2">
                  <c:v>3.7</c:v>
                </c:pt>
                <c:pt idx="3">
                  <c:v>3.8</c:v>
                </c:pt>
              </c:numCache>
            </c:numRef>
          </c:val>
          <c:extLst>
            <c:ext xmlns:c16="http://schemas.microsoft.com/office/drawing/2014/chart" uri="{C3380CC4-5D6E-409C-BE32-E72D297353CC}">
              <c16:uniqueId val="{00000000-35BB-42D8-9492-52EF76271914}"/>
            </c:ext>
          </c:extLst>
        </c:ser>
        <c:ser>
          <c:idx val="1"/>
          <c:order val="1"/>
          <c:tx>
            <c:strRef>
              <c:f>Sheet1!$C$1</c:f>
              <c:strCache>
                <c:ptCount val="1"/>
                <c:pt idx="0">
                  <c:v>baseline</c:v>
                </c:pt>
              </c:strCache>
            </c:strRef>
          </c:tx>
          <c:spPr>
            <a:solidFill>
              <a:schemeClr val="accent2"/>
            </a:solidFill>
            <a:ln>
              <a:noFill/>
            </a:ln>
            <a:effectLst/>
          </c:spPr>
          <c:invertIfNegative val="0"/>
          <c:cat>
            <c:strRef>
              <c:f>Sheet1!$A$2:$A$5</c:f>
              <c:strCache>
                <c:ptCount val="4"/>
                <c:pt idx="0">
                  <c:v>辩论质量分</c:v>
                </c:pt>
                <c:pt idx="1">
                  <c:v>逻辑思维分</c:v>
                </c:pt>
                <c:pt idx="2">
                  <c:v>跑题分</c:v>
                </c:pt>
                <c:pt idx="3">
                  <c:v>总分</c:v>
                </c:pt>
              </c:strCache>
            </c:strRef>
          </c:cat>
          <c:val>
            <c:numRef>
              <c:f>Sheet1!$C$2:$C$5</c:f>
              <c:numCache>
                <c:formatCode>General</c:formatCode>
                <c:ptCount val="4"/>
                <c:pt idx="0">
                  <c:v>3.6</c:v>
                </c:pt>
                <c:pt idx="1">
                  <c:v>1.4</c:v>
                </c:pt>
                <c:pt idx="2">
                  <c:v>2</c:v>
                </c:pt>
                <c:pt idx="3">
                  <c:v>1.8</c:v>
                </c:pt>
              </c:numCache>
            </c:numRef>
          </c:val>
          <c:extLst>
            <c:ext xmlns:c16="http://schemas.microsoft.com/office/drawing/2014/chart" uri="{C3380CC4-5D6E-409C-BE32-E72D297353CC}">
              <c16:uniqueId val="{00000001-35BB-42D8-9492-52EF76271914}"/>
            </c:ext>
          </c:extLst>
        </c:ser>
        <c:ser>
          <c:idx val="2"/>
          <c:order val="2"/>
          <c:tx>
            <c:strRef>
              <c:f>Sheet1!$D$1</c:f>
              <c:strCache>
                <c:ptCount val="1"/>
                <c:pt idx="0">
                  <c:v>列1</c:v>
                </c:pt>
              </c:strCache>
            </c:strRef>
          </c:tx>
          <c:spPr>
            <a:solidFill>
              <a:schemeClr val="accent3"/>
            </a:solidFill>
            <a:ln>
              <a:noFill/>
            </a:ln>
            <a:effectLst/>
          </c:spPr>
          <c:invertIfNegative val="0"/>
          <c:cat>
            <c:strRef>
              <c:f>Sheet1!$A$2:$A$5</c:f>
              <c:strCache>
                <c:ptCount val="4"/>
                <c:pt idx="0">
                  <c:v>辩论质量分</c:v>
                </c:pt>
                <c:pt idx="1">
                  <c:v>逻辑思维分</c:v>
                </c:pt>
                <c:pt idx="2">
                  <c:v>跑题分</c:v>
                </c:pt>
                <c:pt idx="3">
                  <c:v>总分</c:v>
                </c:pt>
              </c:strCache>
            </c:strRef>
          </c:cat>
          <c:val>
            <c:numRef>
              <c:f>Sheet1!$D$2:$D$5</c:f>
              <c:numCache>
                <c:formatCode>General</c:formatCode>
                <c:ptCount val="4"/>
              </c:numCache>
            </c:numRef>
          </c:val>
          <c:extLst>
            <c:ext xmlns:c16="http://schemas.microsoft.com/office/drawing/2014/chart" uri="{C3380CC4-5D6E-409C-BE32-E72D297353CC}">
              <c16:uniqueId val="{00000002-35BB-42D8-9492-52EF76271914}"/>
            </c:ext>
          </c:extLst>
        </c:ser>
        <c:dLbls>
          <c:showLegendKey val="0"/>
          <c:showVal val="0"/>
          <c:showCatName val="0"/>
          <c:showSerName val="0"/>
          <c:showPercent val="0"/>
          <c:showBubbleSize val="0"/>
        </c:dLbls>
        <c:gapWidth val="219"/>
        <c:overlap val="-27"/>
        <c:axId val="1792791727"/>
        <c:axId val="1792775407"/>
      </c:barChart>
      <c:catAx>
        <c:axId val="1792791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92775407"/>
        <c:crosses val="autoZero"/>
        <c:auto val="1"/>
        <c:lblAlgn val="ctr"/>
        <c:lblOffset val="100"/>
        <c:noMultiLvlLbl val="0"/>
      </c:catAx>
      <c:valAx>
        <c:axId val="17927754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92791727"/>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2.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07372"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3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4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4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6" name="组合 2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27" name="组合 2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3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3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90820158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702" y="0"/>
            <a:ext cx="12204702"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8">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20" name="组合 19">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45196532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3169654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extLst>
      <p:ext uri="{BB962C8B-B14F-4D97-AF65-F5344CB8AC3E}">
        <p14:creationId xmlns:p14="http://schemas.microsoft.com/office/powerpoint/2010/main" val="307050195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973061"/>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53876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1190698459"/>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9185" y="4400550"/>
            <a:ext cx="4601216"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408331"/>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Tree>
    <p:extLst>
      <p:ext uri="{BB962C8B-B14F-4D97-AF65-F5344CB8AC3E}">
        <p14:creationId xmlns:p14="http://schemas.microsoft.com/office/powerpoint/2010/main" val="331127072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29214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77605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623992"/>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992079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427157562"/>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9" name="组合 8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4" name="组合 7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75" name="组合 7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8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277629608"/>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465872112"/>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87384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994691"/>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73355"/>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5503892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4235258874"/>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746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4" name="组合 5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55" name="组合 5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6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4103611061"/>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1486756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15732778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3364922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spTree>
    <p:extLst>
      <p:ext uri="{BB962C8B-B14F-4D97-AF65-F5344CB8AC3E}">
        <p14:creationId xmlns:p14="http://schemas.microsoft.com/office/powerpoint/2010/main" val="102546958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spTree>
    <p:extLst>
      <p:ext uri="{BB962C8B-B14F-4D97-AF65-F5344CB8AC3E}">
        <p14:creationId xmlns:p14="http://schemas.microsoft.com/office/powerpoint/2010/main" val="134008686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25019516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2025/11/24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extLst>
      <p:ext uri="{BB962C8B-B14F-4D97-AF65-F5344CB8AC3E}">
        <p14:creationId xmlns:p14="http://schemas.microsoft.com/office/powerpoint/2010/main" val="2076239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4AB33B51-F766-4E52-A432-713A7BA5782E}"/>
              </a:ext>
            </a:extLst>
          </p:cNvPr>
          <p:cNvCxnSpPr>
            <a:cxnSpLocks/>
          </p:cNvCxnSpPr>
          <p:nvPr/>
        </p:nvCxnSpPr>
        <p:spPr>
          <a:xfrm flipH="1">
            <a:off x="660400" y="4042946"/>
            <a:ext cx="7287114" cy="0"/>
          </a:xfrm>
          <a:prstGeom prst="line">
            <a:avLst/>
          </a:prstGeom>
          <a:ln w="9525" cmpd="sng">
            <a:gradFill>
              <a:gsLst>
                <a:gs pos="11000">
                  <a:schemeClr val="accent1">
                    <a:lumMod val="5000"/>
                    <a:lumOff val="95000"/>
                    <a:alpha val="0"/>
                  </a:schemeClr>
                </a:gs>
                <a:gs pos="100000">
                  <a:schemeClr val="bg1">
                    <a:alpha val="8100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15" name="businessman_126354">
            <a:extLst>
              <a:ext uri="{FF2B5EF4-FFF2-40B4-BE49-F238E27FC236}">
                <a16:creationId xmlns:a16="http://schemas.microsoft.com/office/drawing/2014/main" id="{7901EC8B-8BB6-45F3-B7A0-7DE683BA4B23}"/>
              </a:ext>
            </a:extLst>
          </p:cNvPr>
          <p:cNvSpPr>
            <a:spLocks noChangeAspect="1"/>
          </p:cNvSpPr>
          <p:nvPr/>
        </p:nvSpPr>
        <p:spPr bwMode="auto">
          <a:xfrm>
            <a:off x="660400" y="5102730"/>
            <a:ext cx="324490" cy="323999"/>
          </a:xfrm>
          <a:custGeom>
            <a:avLst/>
            <a:gdLst>
              <a:gd name="connsiteX0" fmla="*/ 296829 w 606086"/>
              <a:gd name="connsiteY0" fmla="*/ 111836 h 605169"/>
              <a:gd name="connsiteX1" fmla="*/ 345700 w 606086"/>
              <a:gd name="connsiteY1" fmla="*/ 122069 h 605169"/>
              <a:gd name="connsiteX2" fmla="*/ 369424 w 606086"/>
              <a:gd name="connsiteY2" fmla="*/ 144052 h 605169"/>
              <a:gd name="connsiteX3" fmla="*/ 395520 w 606086"/>
              <a:gd name="connsiteY3" fmla="*/ 226770 h 605169"/>
              <a:gd name="connsiteX4" fmla="*/ 392104 w 606086"/>
              <a:gd name="connsiteY4" fmla="*/ 239561 h 605169"/>
              <a:gd name="connsiteX5" fmla="*/ 400360 w 606086"/>
              <a:gd name="connsiteY5" fmla="*/ 274430 h 605169"/>
              <a:gd name="connsiteX6" fmla="*/ 383469 w 606086"/>
              <a:gd name="connsiteY6" fmla="*/ 303708 h 605169"/>
              <a:gd name="connsiteX7" fmla="*/ 324444 w 606086"/>
              <a:gd name="connsiteY7" fmla="*/ 376666 h 605169"/>
              <a:gd name="connsiteX8" fmla="*/ 281172 w 606086"/>
              <a:gd name="connsiteY8" fmla="*/ 376761 h 605169"/>
              <a:gd name="connsiteX9" fmla="*/ 222147 w 606086"/>
              <a:gd name="connsiteY9" fmla="*/ 303708 h 605169"/>
              <a:gd name="connsiteX10" fmla="*/ 205350 w 606086"/>
              <a:gd name="connsiteY10" fmla="*/ 274430 h 605169"/>
              <a:gd name="connsiteX11" fmla="*/ 213701 w 606086"/>
              <a:gd name="connsiteY11" fmla="*/ 239656 h 605169"/>
              <a:gd name="connsiteX12" fmla="*/ 210285 w 606086"/>
              <a:gd name="connsiteY12" fmla="*/ 226959 h 605169"/>
              <a:gd name="connsiteX13" fmla="*/ 210190 w 606086"/>
              <a:gd name="connsiteY13" fmla="*/ 186216 h 605169"/>
              <a:gd name="connsiteX14" fmla="*/ 233914 w 606086"/>
              <a:gd name="connsiteY14" fmla="*/ 144715 h 605169"/>
              <a:gd name="connsiteX15" fmla="*/ 255929 w 606086"/>
              <a:gd name="connsiteY15" fmla="*/ 126523 h 605169"/>
              <a:gd name="connsiteX16" fmla="*/ 277376 w 606086"/>
              <a:gd name="connsiteY16" fmla="*/ 115531 h 605169"/>
              <a:gd name="connsiteX17" fmla="*/ 296829 w 606086"/>
              <a:gd name="connsiteY17" fmla="*/ 111836 h 605169"/>
              <a:gd name="connsiteX18" fmla="*/ 304039 w 606086"/>
              <a:gd name="connsiteY18" fmla="*/ 58271 h 605169"/>
              <a:gd name="connsiteX19" fmla="*/ 59309 w 606086"/>
              <a:gd name="connsiteY19" fmla="*/ 302537 h 605169"/>
              <a:gd name="connsiteX20" fmla="*/ 113398 w 606086"/>
              <a:gd name="connsiteY20" fmla="*/ 455559 h 605169"/>
              <a:gd name="connsiteX21" fmla="*/ 149078 w 606086"/>
              <a:gd name="connsiteY21" fmla="*/ 407331 h 605169"/>
              <a:gd name="connsiteX22" fmla="*/ 236001 w 606086"/>
              <a:gd name="connsiteY22" fmla="*/ 367725 h 605169"/>
              <a:gd name="connsiteX23" fmla="*/ 272155 w 606086"/>
              <a:gd name="connsiteY23" fmla="*/ 481804 h 605169"/>
              <a:gd name="connsiteX24" fmla="*/ 277090 w 606086"/>
              <a:gd name="connsiteY24" fmla="*/ 497249 h 605169"/>
              <a:gd name="connsiteX25" fmla="*/ 293316 w 606086"/>
              <a:gd name="connsiteY25" fmla="*/ 451484 h 605169"/>
              <a:gd name="connsiteX26" fmla="*/ 304039 w 606086"/>
              <a:gd name="connsiteY26" fmla="*/ 397193 h 605169"/>
              <a:gd name="connsiteX27" fmla="*/ 314762 w 606086"/>
              <a:gd name="connsiteY27" fmla="*/ 451484 h 605169"/>
              <a:gd name="connsiteX28" fmla="*/ 330894 w 606086"/>
              <a:gd name="connsiteY28" fmla="*/ 496965 h 605169"/>
              <a:gd name="connsiteX29" fmla="*/ 335829 w 606086"/>
              <a:gd name="connsiteY29" fmla="*/ 481710 h 605169"/>
              <a:gd name="connsiteX30" fmla="*/ 335924 w 606086"/>
              <a:gd name="connsiteY30" fmla="*/ 481994 h 605169"/>
              <a:gd name="connsiteX31" fmla="*/ 341617 w 606086"/>
              <a:gd name="connsiteY31" fmla="*/ 463897 h 605169"/>
              <a:gd name="connsiteX32" fmla="*/ 371983 w 606086"/>
              <a:gd name="connsiteY32" fmla="*/ 367915 h 605169"/>
              <a:gd name="connsiteX33" fmla="*/ 458906 w 606086"/>
              <a:gd name="connsiteY33" fmla="*/ 407426 h 605169"/>
              <a:gd name="connsiteX34" fmla="*/ 494586 w 606086"/>
              <a:gd name="connsiteY34" fmla="*/ 455653 h 605169"/>
              <a:gd name="connsiteX35" fmla="*/ 548770 w 606086"/>
              <a:gd name="connsiteY35" fmla="*/ 302537 h 605169"/>
              <a:gd name="connsiteX36" fmla="*/ 304039 w 606086"/>
              <a:gd name="connsiteY36" fmla="*/ 58271 h 605169"/>
              <a:gd name="connsiteX37" fmla="*/ 302996 w 606086"/>
              <a:gd name="connsiteY37" fmla="*/ 0 h 605169"/>
              <a:gd name="connsiteX38" fmla="*/ 606086 w 606086"/>
              <a:gd name="connsiteY38" fmla="*/ 302537 h 605169"/>
              <a:gd name="connsiteX39" fmla="*/ 302996 w 606086"/>
              <a:gd name="connsiteY39" fmla="*/ 605169 h 605169"/>
              <a:gd name="connsiteX40" fmla="*/ 0 w 606086"/>
              <a:gd name="connsiteY40" fmla="*/ 302537 h 605169"/>
              <a:gd name="connsiteX41" fmla="*/ 302996 w 606086"/>
              <a:gd name="connsiteY41" fmla="*/ 0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086" h="605169">
                <a:moveTo>
                  <a:pt x="296829" y="111836"/>
                </a:moveTo>
                <a:cubicBezTo>
                  <a:pt x="318086" y="109941"/>
                  <a:pt x="334123" y="115247"/>
                  <a:pt x="345700" y="122069"/>
                </a:cubicBezTo>
                <a:cubicBezTo>
                  <a:pt x="362876" y="131544"/>
                  <a:pt x="369424" y="144052"/>
                  <a:pt x="369424" y="144052"/>
                </a:cubicBezTo>
                <a:cubicBezTo>
                  <a:pt x="369424" y="144052"/>
                  <a:pt x="408806" y="146799"/>
                  <a:pt x="395520" y="226770"/>
                </a:cubicBezTo>
                <a:cubicBezTo>
                  <a:pt x="394761" y="231128"/>
                  <a:pt x="393622" y="235297"/>
                  <a:pt x="392104" y="239561"/>
                </a:cubicBezTo>
                <a:cubicBezTo>
                  <a:pt x="400075" y="238803"/>
                  <a:pt x="409280" y="243351"/>
                  <a:pt x="400360" y="274430"/>
                </a:cubicBezTo>
                <a:cubicBezTo>
                  <a:pt x="394002" y="297075"/>
                  <a:pt x="388023" y="303329"/>
                  <a:pt x="383469" y="303708"/>
                </a:cubicBezTo>
                <a:cubicBezTo>
                  <a:pt x="379293" y="330522"/>
                  <a:pt x="357942" y="364538"/>
                  <a:pt x="324444" y="376666"/>
                </a:cubicBezTo>
                <a:cubicBezTo>
                  <a:pt x="310494" y="381688"/>
                  <a:pt x="295026" y="381688"/>
                  <a:pt x="281172" y="376761"/>
                </a:cubicBezTo>
                <a:cubicBezTo>
                  <a:pt x="247009" y="364728"/>
                  <a:pt x="226322" y="330617"/>
                  <a:pt x="222147" y="303708"/>
                </a:cubicBezTo>
                <a:cubicBezTo>
                  <a:pt x="217782" y="303329"/>
                  <a:pt x="211803" y="297075"/>
                  <a:pt x="205350" y="274430"/>
                </a:cubicBezTo>
                <a:cubicBezTo>
                  <a:pt x="196525" y="243446"/>
                  <a:pt x="205825" y="238898"/>
                  <a:pt x="213701" y="239656"/>
                </a:cubicBezTo>
                <a:cubicBezTo>
                  <a:pt x="212183" y="235392"/>
                  <a:pt x="211044" y="231128"/>
                  <a:pt x="210285" y="226959"/>
                </a:cubicBezTo>
                <a:cubicBezTo>
                  <a:pt x="207533" y="212557"/>
                  <a:pt x="206774" y="199102"/>
                  <a:pt x="210190" y="186216"/>
                </a:cubicBezTo>
                <a:cubicBezTo>
                  <a:pt x="214176" y="169066"/>
                  <a:pt x="223475" y="155327"/>
                  <a:pt x="233914" y="144715"/>
                </a:cubicBezTo>
                <a:cubicBezTo>
                  <a:pt x="240556" y="137609"/>
                  <a:pt x="247958" y="131544"/>
                  <a:pt x="255929" y="126523"/>
                </a:cubicBezTo>
                <a:cubicBezTo>
                  <a:pt x="262382" y="121975"/>
                  <a:pt x="269499" y="118184"/>
                  <a:pt x="277376" y="115531"/>
                </a:cubicBezTo>
                <a:cubicBezTo>
                  <a:pt x="283544" y="113447"/>
                  <a:pt x="289997" y="112215"/>
                  <a:pt x="296829" y="111836"/>
                </a:cubicBezTo>
                <a:close/>
                <a:moveTo>
                  <a:pt x="304039" y="58271"/>
                </a:moveTo>
                <a:cubicBezTo>
                  <a:pt x="168911" y="58271"/>
                  <a:pt x="59309" y="167613"/>
                  <a:pt x="59309" y="302537"/>
                </a:cubicBezTo>
                <a:cubicBezTo>
                  <a:pt x="59309" y="360524"/>
                  <a:pt x="79616" y="413774"/>
                  <a:pt x="113398" y="455559"/>
                </a:cubicBezTo>
                <a:cubicBezTo>
                  <a:pt x="115675" y="435851"/>
                  <a:pt x="124026" y="413584"/>
                  <a:pt x="149078" y="407331"/>
                </a:cubicBezTo>
                <a:cubicBezTo>
                  <a:pt x="196999" y="395203"/>
                  <a:pt x="236001" y="367725"/>
                  <a:pt x="236001" y="367725"/>
                </a:cubicBezTo>
                <a:lnTo>
                  <a:pt x="272155" y="481804"/>
                </a:lnTo>
                <a:lnTo>
                  <a:pt x="277090" y="497249"/>
                </a:lnTo>
                <a:lnTo>
                  <a:pt x="293316" y="451484"/>
                </a:lnTo>
                <a:cubicBezTo>
                  <a:pt x="252797" y="395013"/>
                  <a:pt x="304039" y="397193"/>
                  <a:pt x="304039" y="397193"/>
                </a:cubicBezTo>
                <a:cubicBezTo>
                  <a:pt x="304039" y="397193"/>
                  <a:pt x="355377" y="395013"/>
                  <a:pt x="314762" y="451484"/>
                </a:cubicBezTo>
                <a:lnTo>
                  <a:pt x="330894" y="496965"/>
                </a:lnTo>
                <a:lnTo>
                  <a:pt x="335829" y="481710"/>
                </a:lnTo>
                <a:lnTo>
                  <a:pt x="335924" y="481994"/>
                </a:lnTo>
                <a:lnTo>
                  <a:pt x="341617" y="463897"/>
                </a:lnTo>
                <a:lnTo>
                  <a:pt x="371983" y="367915"/>
                </a:lnTo>
                <a:cubicBezTo>
                  <a:pt x="371983" y="367915"/>
                  <a:pt x="410985" y="395298"/>
                  <a:pt x="458906" y="407426"/>
                </a:cubicBezTo>
                <a:cubicBezTo>
                  <a:pt x="483958" y="413774"/>
                  <a:pt x="492308" y="435945"/>
                  <a:pt x="494586" y="455653"/>
                </a:cubicBezTo>
                <a:cubicBezTo>
                  <a:pt x="528368" y="413774"/>
                  <a:pt x="548770" y="360524"/>
                  <a:pt x="548770" y="302537"/>
                </a:cubicBezTo>
                <a:cubicBezTo>
                  <a:pt x="548770" y="167613"/>
                  <a:pt x="439168" y="58271"/>
                  <a:pt x="304039" y="58271"/>
                </a:cubicBezTo>
                <a:close/>
                <a:moveTo>
                  <a:pt x="302996" y="0"/>
                </a:moveTo>
                <a:cubicBezTo>
                  <a:pt x="470388" y="0"/>
                  <a:pt x="606086" y="135398"/>
                  <a:pt x="606086" y="302537"/>
                </a:cubicBezTo>
                <a:cubicBezTo>
                  <a:pt x="606086" y="469676"/>
                  <a:pt x="470388" y="605169"/>
                  <a:pt x="302996" y="605169"/>
                </a:cubicBezTo>
                <a:cubicBezTo>
                  <a:pt x="135603" y="605169"/>
                  <a:pt x="0" y="469676"/>
                  <a:pt x="0" y="302537"/>
                </a:cubicBezTo>
                <a:cubicBezTo>
                  <a:pt x="0" y="135398"/>
                  <a:pt x="135603" y="0"/>
                  <a:pt x="302996" y="0"/>
                </a:cubicBezTo>
                <a:close/>
              </a:path>
            </a:pathLst>
          </a:custGeom>
          <a:solidFill>
            <a:schemeClr val="bg1"/>
          </a:solidFill>
          <a:ln>
            <a:noFill/>
          </a:ln>
        </p:spPr>
        <p:txBody>
          <a:bodyPr/>
          <a:lstStyle/>
          <a:p>
            <a:endParaRPr lang="zh-CN" altLang="en-US"/>
          </a:p>
        </p:txBody>
      </p:sp>
      <p:sp>
        <p:nvSpPr>
          <p:cNvPr id="18" name="user-avatar-profile_70039">
            <a:extLst>
              <a:ext uri="{FF2B5EF4-FFF2-40B4-BE49-F238E27FC236}">
                <a16:creationId xmlns:a16="http://schemas.microsoft.com/office/drawing/2014/main" id="{1EA20FEF-4221-46B5-8983-6249249C5BC1}"/>
              </a:ext>
            </a:extLst>
          </p:cNvPr>
          <p:cNvSpPr>
            <a:spLocks noChangeAspect="1"/>
          </p:cNvSpPr>
          <p:nvPr/>
        </p:nvSpPr>
        <p:spPr bwMode="auto">
          <a:xfrm>
            <a:off x="660400" y="458951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txBody>
          <a:bodyPr/>
          <a:lstStyle/>
          <a:p>
            <a:endParaRPr lang="zh-CN" altLang="en-US"/>
          </a:p>
        </p:txBody>
      </p:sp>
      <p:sp>
        <p:nvSpPr>
          <p:cNvPr id="21" name="文本框 20">
            <a:extLst>
              <a:ext uri="{FF2B5EF4-FFF2-40B4-BE49-F238E27FC236}">
                <a16:creationId xmlns:a16="http://schemas.microsoft.com/office/drawing/2014/main" id="{FE6BB7A1-C915-4625-AF26-BA1B1509A163}"/>
              </a:ext>
            </a:extLst>
          </p:cNvPr>
          <p:cNvSpPr txBox="1"/>
          <p:nvPr/>
        </p:nvSpPr>
        <p:spPr>
          <a:xfrm>
            <a:off x="1149487" y="4599386"/>
            <a:ext cx="3714570" cy="304250"/>
          </a:xfrm>
          <a:prstGeom prst="rect">
            <a:avLst/>
          </a:prstGeom>
          <a:noFill/>
        </p:spPr>
        <p:txBody>
          <a:bodyPr wrap="squar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1800" b="0" i="0" u="none" strike="noStrike" kern="1200" cap="none" spc="300" normalizeH="0" baseline="0" noProof="0" dirty="0">
                <a:ln>
                  <a:noFill/>
                </a:ln>
                <a:solidFill>
                  <a:prstClr val="white">
                    <a:alpha val="90000"/>
                  </a:prstClr>
                </a:solidFill>
                <a:effectLst/>
                <a:uLnTx/>
                <a:uFillTx/>
                <a:latin typeface="微软雅黑"/>
                <a:ea typeface="微软雅黑" panose="020B0503020204020204" pitchFamily="34" charset="-122"/>
                <a:cs typeface="+mn-cs"/>
              </a:rPr>
              <a:t>组长：张馨之</a:t>
            </a:r>
          </a:p>
        </p:txBody>
      </p:sp>
      <p:sp>
        <p:nvSpPr>
          <p:cNvPr id="22" name="文本框 21">
            <a:extLst>
              <a:ext uri="{FF2B5EF4-FFF2-40B4-BE49-F238E27FC236}">
                <a16:creationId xmlns:a16="http://schemas.microsoft.com/office/drawing/2014/main" id="{293A9C09-FE5F-41C7-98F6-0085B5436E93}"/>
              </a:ext>
            </a:extLst>
          </p:cNvPr>
          <p:cNvSpPr txBox="1"/>
          <p:nvPr/>
        </p:nvSpPr>
        <p:spPr>
          <a:xfrm>
            <a:off x="1149486" y="5112604"/>
            <a:ext cx="4000029" cy="304250"/>
          </a:xfrm>
          <a:prstGeom prst="rect">
            <a:avLst/>
          </a:prstGeom>
          <a:noFill/>
        </p:spPr>
        <p:txBody>
          <a:bodyPr wrap="squar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1800" b="0" i="0" u="none" strike="noStrike" kern="1200" cap="none" spc="300" normalizeH="0" baseline="0" noProof="0" dirty="0">
                <a:ln>
                  <a:noFill/>
                </a:ln>
                <a:solidFill>
                  <a:prstClr val="white">
                    <a:alpha val="90000"/>
                  </a:prstClr>
                </a:solidFill>
                <a:effectLst/>
                <a:uLnTx/>
                <a:uFillTx/>
                <a:latin typeface="微软雅黑"/>
                <a:ea typeface="微软雅黑" panose="020B0503020204020204" pitchFamily="34" charset="-122"/>
                <a:cs typeface="+mn-cs"/>
              </a:rPr>
              <a:t>组员：朱恩仪，刘佳妮，刘嘉贺</a:t>
            </a:r>
          </a:p>
        </p:txBody>
      </p:sp>
      <p:sp>
        <p:nvSpPr>
          <p:cNvPr id="24" name="文本框 23">
            <a:extLst>
              <a:ext uri="{FF2B5EF4-FFF2-40B4-BE49-F238E27FC236}">
                <a16:creationId xmlns:a16="http://schemas.microsoft.com/office/drawing/2014/main" id="{A5B82B07-BE7E-45C0-80DE-43A55E3A70ED}"/>
              </a:ext>
            </a:extLst>
          </p:cNvPr>
          <p:cNvSpPr txBox="1"/>
          <p:nvPr/>
        </p:nvSpPr>
        <p:spPr>
          <a:xfrm>
            <a:off x="660400" y="2011086"/>
            <a:ext cx="8325852" cy="2031325"/>
          </a:xfrm>
          <a:prstGeom prst="rect">
            <a:avLst/>
          </a:prstGeom>
          <a:noFill/>
        </p:spPr>
        <p:txBody>
          <a:bodyPr wrap="square" lIns="0" tIns="0" rIns="0" bIns="0" rtlCol="0">
            <a:spAutoFit/>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6000" b="1" i="0" u="none" strike="noStrike" kern="1200" cap="none" spc="300" normalizeH="0" baseline="0" noProof="0" dirty="0">
                <a:ln>
                  <a:noFill/>
                </a:ln>
                <a:solidFill>
                  <a:prstClr val="white"/>
                </a:solidFill>
                <a:effectLst/>
                <a:uLnTx/>
                <a:uFillTx/>
                <a:latin typeface="微软雅黑"/>
                <a:ea typeface="微软雅黑"/>
                <a:cs typeface="+mn-cs"/>
              </a:rPr>
              <a:t>金牌辩手训练营</a:t>
            </a:r>
            <a:r>
              <a:rPr kumimoji="0" lang="en-US" altLang="zh-CN" sz="6000" b="1" i="0" u="none" strike="noStrike" kern="1200" cap="none" spc="300" normalizeH="0" baseline="0" noProof="0" dirty="0">
                <a:ln>
                  <a:noFill/>
                </a:ln>
                <a:solidFill>
                  <a:prstClr val="white"/>
                </a:solidFill>
                <a:effectLst/>
                <a:uLnTx/>
                <a:uFillTx/>
                <a:latin typeface="微软雅黑"/>
                <a:ea typeface="微软雅黑"/>
                <a:cs typeface="+mn-cs"/>
              </a:rPr>
              <a:t>——</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zh-CN" altLang="en-US" sz="6000" b="1" i="0" u="none" strike="noStrike" kern="1200" cap="none" spc="300" normalizeH="0" baseline="0" noProof="0" dirty="0">
                <a:ln>
                  <a:noFill/>
                </a:ln>
                <a:solidFill>
                  <a:prstClr val="white"/>
                </a:solidFill>
                <a:effectLst/>
                <a:uLnTx/>
                <a:uFillTx/>
                <a:latin typeface="微软雅黑"/>
                <a:ea typeface="微软雅黑"/>
                <a:cs typeface="+mn-cs"/>
              </a:rPr>
              <a:t>论点与驳论生成器</a:t>
            </a:r>
          </a:p>
        </p:txBody>
      </p:sp>
    </p:spTree>
    <p:extLst>
      <p:ext uri="{BB962C8B-B14F-4D97-AF65-F5344CB8AC3E}">
        <p14:creationId xmlns:p14="http://schemas.microsoft.com/office/powerpoint/2010/main" val="2191974915"/>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7FD93-6E21-D975-C952-5C852023552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8156C90-13A6-1403-71C8-754AA21AFCFE}"/>
              </a:ext>
            </a:extLst>
          </p:cNvPr>
          <p:cNvSpPr>
            <a:spLocks noGrp="1"/>
          </p:cNvSpPr>
          <p:nvPr>
            <p:ph type="title"/>
          </p:nvPr>
        </p:nvSpPr>
        <p:spPr/>
        <p:txBody>
          <a:bodyPr/>
          <a:lstStyle/>
          <a:p>
            <a:r>
              <a:rPr lang="zh-CN" altLang="en-US" dirty="0"/>
              <a:t>实验  </a:t>
            </a:r>
            <a:r>
              <a:rPr lang="en-US" altLang="zh-CN" dirty="0"/>
              <a:t>case study</a:t>
            </a:r>
            <a:endParaRPr lang="zh-CN" altLang="en-US" dirty="0"/>
          </a:p>
        </p:txBody>
      </p:sp>
      <p:sp>
        <p:nvSpPr>
          <p:cNvPr id="5" name="文本框 4">
            <a:extLst>
              <a:ext uri="{FF2B5EF4-FFF2-40B4-BE49-F238E27FC236}">
                <a16:creationId xmlns:a16="http://schemas.microsoft.com/office/drawing/2014/main" id="{03F423FA-A046-7D98-F8CF-E7259B3BA09A}"/>
              </a:ext>
            </a:extLst>
          </p:cNvPr>
          <p:cNvSpPr txBox="1"/>
          <p:nvPr/>
        </p:nvSpPr>
        <p:spPr>
          <a:xfrm>
            <a:off x="628401" y="1884001"/>
            <a:ext cx="4776018" cy="3970318"/>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altLang="zh-CN" sz="1050" dirty="0">
                <a:latin typeface="宋体" panose="02010600030101010101" pitchFamily="2" charset="-122"/>
                <a:ea typeface="宋体" panose="02010600030101010101" pitchFamily="2" charset="-122"/>
              </a:rPr>
              <a:t>[</a:t>
            </a:r>
            <a:r>
              <a:rPr lang="zh-CN" altLang="en-US" sz="1050" dirty="0">
                <a:latin typeface="宋体" panose="02010600030101010101" pitchFamily="2" charset="-122"/>
                <a:ea typeface="宋体" panose="02010600030101010101" pitchFamily="2" charset="-122"/>
              </a:rPr>
              <a:t>开宗明义</a:t>
            </a:r>
            <a:r>
              <a:rPr lang="en-US" altLang="zh-CN" sz="1050" dirty="0">
                <a:latin typeface="宋体" panose="02010600030101010101" pitchFamily="2" charset="-122"/>
                <a:ea typeface="宋体" panose="02010600030101010101" pitchFamily="2" charset="-122"/>
              </a:rPr>
              <a:t>]</a:t>
            </a:r>
            <a:br>
              <a:rPr lang="zh-CN" altLang="en-US" sz="1050" dirty="0">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尊敬的各位评委、专家以及在座的所有观众朋友们：大家好！我方今天站在这里，坚决捍卫“钱是万恶之源”的主张！</a:t>
            </a:r>
            <a:br>
              <a:rPr lang="zh-CN" altLang="en-US" sz="1050" dirty="0">
                <a:latin typeface="宋体" panose="02010600030101010101" pitchFamily="2" charset="-122"/>
                <a:ea typeface="宋体" panose="02010600030101010101" pitchFamily="2" charset="-122"/>
              </a:rPr>
            </a:br>
            <a:r>
              <a:rPr lang="zh-CN" altLang="en-US" sz="1050" b="1" dirty="0">
                <a:latin typeface="宋体" panose="02010600030101010101" pitchFamily="2" charset="-122"/>
                <a:ea typeface="宋体" panose="02010600030101010101" pitchFamily="2" charset="-122"/>
              </a:rPr>
              <a:t>一、</a:t>
            </a:r>
            <a:r>
              <a:rPr lang="zh-CN" altLang="en-US" sz="1050" b="1" dirty="0">
                <a:highlight>
                  <a:srgbClr val="FFFF00"/>
                </a:highlight>
                <a:latin typeface="宋体" panose="02010600030101010101" pitchFamily="2" charset="-122"/>
                <a:ea typeface="宋体" panose="02010600030101010101" pitchFamily="2" charset="-122"/>
              </a:rPr>
              <a:t>定义与核心概念</a:t>
            </a:r>
            <a:br>
              <a:rPr lang="zh-CN" altLang="en-US" sz="1050" dirty="0">
                <a:highlight>
                  <a:srgbClr val="FFFF00"/>
                </a:highlight>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首先，请允许我对“钱”及其所指代的财富进行一个明确且精准的界定：“钱”，即以货币形式存在的可交换价值；而“万恶之源”，则意味着它是一种极其有害、破坏性极大的东西</a:t>
            </a:r>
            <a:r>
              <a:rPr lang="en-US" altLang="zh-CN" sz="1050" dirty="0">
                <a:latin typeface="宋体" panose="02010600030101010101" pitchFamily="2" charset="-122"/>
                <a:ea typeface="宋体" panose="02010600030101010101" pitchFamily="2" charset="-122"/>
              </a:rPr>
              <a:t>——</a:t>
            </a:r>
            <a:r>
              <a:rPr lang="zh-CN" altLang="en-US" sz="1050" dirty="0">
                <a:latin typeface="宋体" panose="02010600030101010101" pitchFamily="2" charset="-122"/>
                <a:ea typeface="宋体" panose="02010600030101010101" pitchFamily="2" charset="-122"/>
              </a:rPr>
              <a:t>能够催生罪恶、腐蚀人性、扭曲社会并最终导致毁灭性的后果。</a:t>
            </a:r>
            <a:br>
              <a:rPr lang="zh-CN" altLang="en-US" sz="1050" dirty="0">
                <a:latin typeface="宋体" panose="02010600030101010101" pitchFamily="2" charset="-122"/>
                <a:ea typeface="宋体" panose="02010600030101010101" pitchFamily="2" charset="-122"/>
              </a:rPr>
            </a:br>
            <a:r>
              <a:rPr lang="zh-CN" altLang="en-US" sz="1050" b="1" dirty="0">
                <a:latin typeface="宋体" panose="02010600030101010101" pitchFamily="2" charset="-122"/>
                <a:ea typeface="宋体" panose="02010600030101010101" pitchFamily="2" charset="-122"/>
              </a:rPr>
              <a:t>二、</a:t>
            </a:r>
            <a:r>
              <a:rPr lang="zh-CN" altLang="en-US" sz="1050" b="1" dirty="0">
                <a:highlight>
                  <a:srgbClr val="FFFF00"/>
                </a:highlight>
                <a:latin typeface="宋体" panose="02010600030101010101" pitchFamily="2" charset="-122"/>
                <a:ea typeface="宋体" panose="02010600030101010101" pitchFamily="2" charset="-122"/>
              </a:rPr>
              <a:t>历史考察与现实证据</a:t>
            </a:r>
            <a:br>
              <a:rPr lang="zh-CN" altLang="en-US" sz="1050" dirty="0">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接下来让我们穿越时空隧道，在历史长河中寻找钱的足迹：</a:t>
            </a:r>
            <a:br>
              <a:rPr lang="zh-CN" altLang="en-US" sz="1050" dirty="0">
                <a:latin typeface="宋体" panose="02010600030101010101" pitchFamily="2" charset="-122"/>
                <a:ea typeface="宋体" panose="02010600030101010101" pitchFamily="2" charset="-122"/>
              </a:rPr>
            </a:br>
            <a:r>
              <a:rPr lang="en-US" altLang="zh-CN" sz="1050" dirty="0">
                <a:latin typeface="宋体" panose="02010600030101010101" pitchFamily="2" charset="-122"/>
                <a:ea typeface="宋体" panose="02010600030101010101" pitchFamily="2" charset="-122"/>
              </a:rPr>
              <a:t>1. </a:t>
            </a:r>
            <a:r>
              <a:rPr lang="zh-CN" altLang="en-US" sz="1050" dirty="0">
                <a:latin typeface="宋体" panose="02010600030101010101" pitchFamily="2" charset="-122"/>
                <a:ea typeface="宋体" panose="02010600030101010101" pitchFamily="2" charset="-122"/>
              </a:rPr>
              <a:t>古罗马时期：</a:t>
            </a:r>
            <a:r>
              <a:rPr lang="en-US" altLang="zh-CN" sz="1050" dirty="0">
                <a:latin typeface="宋体" panose="02010600030101010101" pitchFamily="2" charset="-122"/>
                <a:ea typeface="宋体" panose="02010600030101010101" pitchFamily="2" charset="-122"/>
              </a:rPr>
              <a:t>《</a:t>
            </a:r>
            <a:r>
              <a:rPr lang="zh-CN" altLang="en-US" sz="1050" dirty="0">
                <a:latin typeface="宋体" panose="02010600030101010101" pitchFamily="2" charset="-122"/>
                <a:ea typeface="宋体" panose="02010600030101010101" pitchFamily="2" charset="-122"/>
              </a:rPr>
              <a:t>十二铜表法</a:t>
            </a:r>
            <a:r>
              <a:rPr lang="en-US" altLang="zh-CN" sz="1050" dirty="0">
                <a:latin typeface="宋体" panose="02010600030101010101" pitchFamily="2" charset="-122"/>
                <a:ea typeface="宋体" panose="02010600030101010101" pitchFamily="2" charset="-122"/>
              </a:rPr>
              <a:t>》</a:t>
            </a:r>
            <a:r>
              <a:rPr lang="zh-CN" altLang="en-US" sz="1050" dirty="0">
                <a:latin typeface="宋体" panose="02010600030101010101" pitchFamily="2" charset="-122"/>
                <a:ea typeface="宋体" panose="02010600030101010101" pitchFamily="2" charset="-122"/>
              </a:rPr>
              <a:t>明确规定禁止债务奴隶制，这标志着对金钱贪婪的一种有力约束。</a:t>
            </a:r>
            <a:br>
              <a:rPr lang="zh-CN" altLang="en-US" sz="1050" dirty="0">
                <a:latin typeface="宋体" panose="02010600030101010101" pitchFamily="2" charset="-122"/>
                <a:ea typeface="宋体" panose="02010600030101010101" pitchFamily="2" charset="-122"/>
              </a:rPr>
            </a:br>
            <a:r>
              <a:rPr lang="en-US" altLang="zh-CN" sz="1050" dirty="0">
                <a:latin typeface="宋体" panose="02010600030101010101" pitchFamily="2" charset="-122"/>
                <a:ea typeface="宋体" panose="02010600030101010101" pitchFamily="2" charset="-122"/>
              </a:rPr>
              <a:t>2. </a:t>
            </a:r>
            <a:r>
              <a:rPr lang="zh-CN" altLang="en-US" sz="1050" dirty="0">
                <a:latin typeface="宋体" panose="02010600030101010101" pitchFamily="2" charset="-122"/>
                <a:ea typeface="宋体" panose="02010600030101010101" pitchFamily="2" charset="-122"/>
              </a:rPr>
              <a:t>文艺复兴至工业革命前夜：彼时，大量资源被用于战争机器研发而非民生福祉改善，造成了前所未有的贫富分化和社会动荡。</a:t>
            </a:r>
            <a:br>
              <a:rPr lang="zh-CN" altLang="en-US" sz="1050" dirty="0">
                <a:latin typeface="宋体" panose="02010600030101010101" pitchFamily="2" charset="-122"/>
                <a:ea typeface="宋体" panose="02010600030101010101" pitchFamily="2" charset="-122"/>
              </a:rPr>
            </a:br>
            <a:r>
              <a:rPr lang="en-US" altLang="zh-CN" sz="1050" dirty="0">
                <a:latin typeface="宋体" panose="02010600030101010101" pitchFamily="2" charset="-122"/>
                <a:ea typeface="宋体" panose="02010600030101010101" pitchFamily="2" charset="-122"/>
              </a:rPr>
              <a:t>3. </a:t>
            </a:r>
            <a:r>
              <a:rPr lang="zh-CN" altLang="en-US" sz="1050" dirty="0">
                <a:latin typeface="宋体" panose="02010600030101010101" pitchFamily="2" charset="-122"/>
                <a:ea typeface="宋体" panose="02010600030101010101" pitchFamily="2" charset="-122"/>
              </a:rPr>
              <a:t>现代资本主义初期（</a:t>
            </a:r>
            <a:r>
              <a:rPr lang="en-US" altLang="zh-CN" sz="1050" dirty="0">
                <a:latin typeface="宋体" panose="02010600030101010101" pitchFamily="2" charset="-122"/>
                <a:ea typeface="宋体" panose="02010600030101010101" pitchFamily="2" charset="-122"/>
              </a:rPr>
              <a:t>18</a:t>
            </a:r>
            <a:r>
              <a:rPr lang="zh-CN" altLang="en-US" sz="1050" dirty="0">
                <a:latin typeface="宋体" panose="02010600030101010101" pitchFamily="2" charset="-122"/>
                <a:ea typeface="宋体" panose="02010600030101010101" pitchFamily="2" charset="-122"/>
              </a:rPr>
              <a:t>世纪末）：英国曼彻斯特棉纺织业工人因工资微薄被迫走上街头示威游行，揭露资本家剥削真相</a:t>
            </a:r>
            <a:r>
              <a:rPr lang="en-US" altLang="zh-CN" sz="1050" dirty="0">
                <a:latin typeface="宋体" panose="02010600030101010101" pitchFamily="2" charset="-122"/>
                <a:ea typeface="宋体" panose="02010600030101010101" pitchFamily="2" charset="-122"/>
              </a:rPr>
              <a:t>……</a:t>
            </a:r>
            <a:br>
              <a:rPr lang="zh-CN" altLang="en-US" sz="1050" dirty="0">
                <a:latin typeface="宋体" panose="02010600030101010101" pitchFamily="2" charset="-122"/>
                <a:ea typeface="宋体" panose="02010600030101010101" pitchFamily="2" charset="-122"/>
              </a:rPr>
            </a:br>
            <a:r>
              <a:rPr lang="en-US" altLang="zh-CN" sz="1050" dirty="0">
                <a:latin typeface="宋体" panose="02010600030101010101" pitchFamily="2" charset="-122"/>
                <a:ea typeface="宋体" panose="02010600030101010101" pitchFamily="2" charset="-122"/>
              </a:rPr>
              <a:t>4. </a:t>
            </a:r>
            <a:r>
              <a:rPr lang="zh-CN" altLang="en-US" sz="1050" dirty="0">
                <a:latin typeface="宋体" panose="02010600030101010101" pitchFamily="2" charset="-122"/>
                <a:ea typeface="宋体" panose="02010600030101010101" pitchFamily="2" charset="-122"/>
              </a:rPr>
              <a:t>二战后黄金时代结束至今：美国历史上曾出现过两次大规模经济危机（</a:t>
            </a:r>
            <a:r>
              <a:rPr lang="en-US" altLang="zh-CN" sz="1050" dirty="0">
                <a:latin typeface="宋体" panose="02010600030101010101" pitchFamily="2" charset="-122"/>
                <a:ea typeface="宋体" panose="02010600030101010101" pitchFamily="2" charset="-122"/>
              </a:rPr>
              <a:t>20</a:t>
            </a:r>
            <a:r>
              <a:rPr lang="zh-CN" altLang="en-US" sz="1050" dirty="0">
                <a:latin typeface="宋体" panose="02010600030101010101" pitchFamily="2" charset="-122"/>
                <a:ea typeface="宋体" panose="02010600030101010101" pitchFamily="2" charset="-122"/>
              </a:rPr>
              <a:t>世纪</a:t>
            </a:r>
            <a:r>
              <a:rPr lang="en-US" altLang="zh-CN" sz="1050" dirty="0">
                <a:latin typeface="宋体" panose="02010600030101010101" pitchFamily="2" charset="-122"/>
                <a:ea typeface="宋体" panose="02010600030101010101" pitchFamily="2" charset="-122"/>
              </a:rPr>
              <a:t>70</a:t>
            </a:r>
            <a:r>
              <a:rPr lang="zh-CN" altLang="en-US" sz="1050" dirty="0">
                <a:latin typeface="宋体" panose="02010600030101010101" pitchFamily="2" charset="-122"/>
                <a:ea typeface="宋体" panose="02010600030101010101" pitchFamily="2" charset="-122"/>
              </a:rPr>
              <a:t>年代滞胀与</a:t>
            </a:r>
            <a:r>
              <a:rPr lang="en-US" altLang="zh-CN" sz="1050" dirty="0">
                <a:latin typeface="宋体" panose="02010600030101010101" pitchFamily="2" charset="-122"/>
                <a:ea typeface="宋体" panose="02010600030101010101" pitchFamily="2" charset="-122"/>
              </a:rPr>
              <a:t>2008</a:t>
            </a:r>
            <a:r>
              <a:rPr lang="zh-CN" altLang="en-US" sz="1050" dirty="0">
                <a:latin typeface="宋体" panose="02010600030101010101" pitchFamily="2" charset="-122"/>
                <a:ea typeface="宋体" panose="02010600030101010101" pitchFamily="2" charset="-122"/>
              </a:rPr>
              <a:t>年金融危机），皆由贪婪无度的企业家们主导决策所致</a:t>
            </a:r>
            <a:r>
              <a:rPr lang="en-US" altLang="zh-CN" sz="1050" dirty="0">
                <a:latin typeface="宋体" panose="02010600030101010101" pitchFamily="2" charset="-122"/>
                <a:ea typeface="宋体" panose="02010600030101010101" pitchFamily="2" charset="-122"/>
              </a:rPr>
              <a:t>...</a:t>
            </a:r>
            <a:br>
              <a:rPr lang="zh-CN" altLang="en-US" sz="1050" dirty="0">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综上所述，从人类文明发展史看，“钱”确实具备强烈的负面驱动力，它不仅加剧了社会不公与阶层固化，更滋生出无数令人痛心疾首的社会问题。因此，</a:t>
            </a:r>
            <a:br>
              <a:rPr lang="zh-CN" altLang="en-US" sz="1050" dirty="0">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我的结论毋庸置疑：</a:t>
            </a:r>
            <a:br>
              <a:rPr lang="zh-CN" altLang="en-US" sz="1050" dirty="0">
                <a:latin typeface="宋体" panose="02010600030101010101" pitchFamily="2" charset="-122"/>
                <a:ea typeface="宋体" panose="02010600030101010101" pitchFamily="2" charset="-122"/>
              </a:rPr>
            </a:br>
            <a:r>
              <a:rPr lang="en-US" altLang="zh-CN" sz="1050" dirty="0">
                <a:latin typeface="宋体" panose="02010600030101010101" pitchFamily="2" charset="-122"/>
                <a:ea typeface="宋体" panose="02010600030101010101" pitchFamily="2" charset="-122"/>
              </a:rPr>
              <a:t>[</a:t>
            </a:r>
            <a:r>
              <a:rPr lang="zh-CN" altLang="en-US" sz="1050" dirty="0">
                <a:latin typeface="宋体" panose="02010600030101010101" pitchFamily="2" charset="-122"/>
                <a:ea typeface="宋体" panose="02010600030101010101" pitchFamily="2" charset="-122"/>
              </a:rPr>
              <a:t>锁定目标</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钱是万恶之源！”</a:t>
            </a:r>
          </a:p>
        </p:txBody>
      </p:sp>
      <p:sp>
        <p:nvSpPr>
          <p:cNvPr id="4" name="文本框 3">
            <a:extLst>
              <a:ext uri="{FF2B5EF4-FFF2-40B4-BE49-F238E27FC236}">
                <a16:creationId xmlns:a16="http://schemas.microsoft.com/office/drawing/2014/main" id="{9584F183-D8B0-8C66-5296-FEA6ECCBD564}"/>
              </a:ext>
            </a:extLst>
          </p:cNvPr>
          <p:cNvSpPr txBox="1"/>
          <p:nvPr/>
        </p:nvSpPr>
        <p:spPr>
          <a:xfrm>
            <a:off x="1605414" y="1443254"/>
            <a:ext cx="2821991" cy="369332"/>
          </a:xfrm>
          <a:prstGeom prst="rect">
            <a:avLst/>
          </a:prstGeom>
          <a:noFill/>
        </p:spPr>
        <p:txBody>
          <a:bodyPr wrap="none" rtlCol="0">
            <a:spAutoFit/>
          </a:bodyPr>
          <a:lstStyle/>
          <a:p>
            <a:r>
              <a:rPr lang="en-US" altLang="zh-CN" dirty="0"/>
              <a:t>Qwen2.5-1.5B  Finetune</a:t>
            </a:r>
            <a:endParaRPr lang="zh-CN" altLang="en-US" dirty="0"/>
          </a:p>
        </p:txBody>
      </p:sp>
      <p:sp>
        <p:nvSpPr>
          <p:cNvPr id="6" name="文本框 5">
            <a:extLst>
              <a:ext uri="{FF2B5EF4-FFF2-40B4-BE49-F238E27FC236}">
                <a16:creationId xmlns:a16="http://schemas.microsoft.com/office/drawing/2014/main" id="{AE2F799E-4C49-B4D5-4045-6107A0BA73A5}"/>
              </a:ext>
            </a:extLst>
          </p:cNvPr>
          <p:cNvSpPr txBox="1"/>
          <p:nvPr/>
        </p:nvSpPr>
        <p:spPr>
          <a:xfrm>
            <a:off x="6105779" y="1878118"/>
            <a:ext cx="5480093" cy="3162404"/>
          </a:xfrm>
          <a:prstGeom prst="rect">
            <a:avLst/>
          </a:prstGeom>
          <a:solidFill>
            <a:schemeClr val="accent5">
              <a:lumMod val="20000"/>
              <a:lumOff val="80000"/>
            </a:schemeClr>
          </a:solidFill>
        </p:spPr>
        <p:txBody>
          <a:bodyPr wrap="square" rtlCol="0">
            <a:spAutoFit/>
          </a:bodyPr>
          <a:lstStyle/>
          <a:p>
            <a:r>
              <a:rPr lang="zh-CN" altLang="en-US" sz="1050" dirty="0">
                <a:latin typeface="宋体" panose="02010600030101010101" pitchFamily="2" charset="-122"/>
                <a:ea typeface="宋体" panose="02010600030101010101" pitchFamily="2" charset="-122"/>
              </a:rPr>
              <a:t>尊敬的评委们</a:t>
            </a:r>
            <a:r>
              <a:rPr lang="en-US" altLang="zh-CN" sz="1050" dirty="0">
                <a:latin typeface="宋体" panose="02010600030101010101" pitchFamily="2" charset="-122"/>
                <a:ea typeface="宋体" panose="02010600030101010101" pitchFamily="2" charset="-122"/>
              </a:rPr>
              <a:t>:</a:t>
            </a:r>
            <a:br>
              <a:rPr lang="zh-CN" altLang="en-US" sz="1050" dirty="0">
                <a:latin typeface="宋体" panose="02010600030101010101" pitchFamily="2" charset="-122"/>
                <a:ea typeface="宋体" panose="02010600030101010101" pitchFamily="2" charset="-122"/>
              </a:rPr>
            </a:br>
            <a:br>
              <a:rPr lang="zh-CN" altLang="en-US" sz="1050" dirty="0">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今天我将代表正方团队发言</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我的观点是“钱是万恶之源”。我的理由如下：</a:t>
            </a:r>
            <a:br>
              <a:rPr lang="zh-CN" altLang="en-US" sz="1050" dirty="0">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    首先</a:t>
            </a:r>
            <a:r>
              <a:rPr lang="en-US" altLang="zh-CN" sz="1050" dirty="0">
                <a:latin typeface="宋体" panose="02010600030101010101" pitchFamily="2" charset="-122"/>
                <a:ea typeface="宋体" panose="02010600030101010101" pitchFamily="2" charset="-122"/>
              </a:rPr>
              <a:t>, </a:t>
            </a:r>
            <a:r>
              <a:rPr lang="zh-CN" altLang="en-US" sz="1050" b="1" dirty="0">
                <a:latin typeface="宋体" panose="02010600030101010101" pitchFamily="2" charset="-122"/>
                <a:ea typeface="宋体" panose="02010600030101010101" pitchFamily="2" charset="-122"/>
              </a:rPr>
              <a:t>财富不平等加剧社会矛盾</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拥有大量财富的人群往往能够支配更多资源和机会</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这种不公平导致了贫富差距拉大和社会不稳定因素增加</a:t>
            </a:r>
            <a:r>
              <a:rPr lang="en-US" altLang="zh-CN" sz="1050" dirty="0">
                <a:latin typeface="宋体" panose="02010600030101010101" pitchFamily="2" charset="-122"/>
                <a:ea typeface="宋体" panose="02010600030101010101" pitchFamily="2" charset="-122"/>
              </a:rPr>
              <a:t>.</a:t>
            </a:r>
          </a:p>
          <a:p>
            <a:br>
              <a:rPr lang="zh-CN" altLang="en-US" sz="1050" dirty="0">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    其次</a:t>
            </a:r>
            <a:r>
              <a:rPr lang="en-US" altLang="zh-CN" sz="1050" dirty="0">
                <a:latin typeface="宋体" panose="02010600030101010101" pitchFamily="2" charset="-122"/>
                <a:ea typeface="宋体" panose="02010600030101010101" pitchFamily="2" charset="-122"/>
              </a:rPr>
              <a:t>,</a:t>
            </a:r>
            <a:r>
              <a:rPr lang="zh-CN" altLang="en-US" sz="1050" b="1" dirty="0">
                <a:latin typeface="宋体" panose="02010600030101010101" pitchFamily="2" charset="-122"/>
                <a:ea typeface="宋体" panose="02010600030101010101" pitchFamily="2" charset="-122"/>
              </a:rPr>
              <a:t>金钱可以扭曲人的行为</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人们往往会为了追求更多的利益而做出违背道德的行为</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如贪污腐败、行贿受贿等现象频发</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影响国家政治生态及公共秩序稳定</a:t>
            </a:r>
            <a:r>
              <a:rPr lang="en-US" altLang="zh-CN" sz="1050" dirty="0">
                <a:latin typeface="宋体" panose="02010600030101010101" pitchFamily="2" charset="-122"/>
                <a:ea typeface="宋体" panose="02010600030101010101" pitchFamily="2" charset="-122"/>
              </a:rPr>
              <a:t>.</a:t>
            </a:r>
          </a:p>
          <a:p>
            <a:br>
              <a:rPr lang="zh-CN" altLang="en-US" sz="1050" dirty="0">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此外</a:t>
            </a:r>
            <a:r>
              <a:rPr lang="en-US" altLang="zh-CN" sz="1050" dirty="0">
                <a:latin typeface="宋体" panose="02010600030101010101" pitchFamily="2" charset="-122"/>
                <a:ea typeface="宋体" panose="02010600030101010101" pitchFamily="2" charset="-122"/>
              </a:rPr>
              <a:t>,</a:t>
            </a:r>
            <a:r>
              <a:rPr lang="zh-CN" altLang="en-US" sz="1050" b="1" dirty="0">
                <a:latin typeface="宋体" panose="02010600030101010101" pitchFamily="2" charset="-122"/>
                <a:ea typeface="宋体" panose="02010600030101010101" pitchFamily="2" charset="-122"/>
              </a:rPr>
              <a:t>过度依赖物质刺激会导致精神空虚</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在现代社会中</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大部分人通过消费来满足自己的欲望</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而且这些物质享受往往是短暂性的</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无法真正带来持久幸福感</a:t>
            </a:r>
            <a:r>
              <a:rPr lang="en-US" altLang="zh-CN" sz="1050" dirty="0">
                <a:latin typeface="宋体" panose="02010600030101010101" pitchFamily="2" charset="-122"/>
                <a:ea typeface="宋体" panose="02010600030101010101" pitchFamily="2" charset="-122"/>
              </a:rPr>
              <a:t>.</a:t>
            </a:r>
          </a:p>
          <a:p>
            <a:br>
              <a:rPr lang="zh-CN" altLang="en-US" sz="1050" dirty="0">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    最后</a:t>
            </a:r>
            <a:r>
              <a:rPr lang="en-US" altLang="zh-CN" sz="1050" dirty="0">
                <a:latin typeface="宋体" panose="02010600030101010101" pitchFamily="2" charset="-122"/>
                <a:ea typeface="宋体" panose="02010600030101010101" pitchFamily="2" charset="-122"/>
              </a:rPr>
              <a:t>, </a:t>
            </a:r>
            <a:r>
              <a:rPr lang="zh-CN" altLang="en-US" sz="1050" b="1" dirty="0">
                <a:latin typeface="宋体" panose="02010600030101010101" pitchFamily="2" charset="-122"/>
                <a:ea typeface="宋体" panose="02010600030101010101" pitchFamily="2" charset="-122"/>
              </a:rPr>
              <a:t>金钱缺乏可持续性</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现代经济体系高度依赖外部资源支持发展</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当自然资源枯竭或环境恶化时</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全球范围内的危机将接踵而来</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导致人类生存环境遭受严重破坏</a:t>
            </a:r>
            <a:r>
              <a:rPr lang="en-US" altLang="zh-CN" sz="1050" dirty="0">
                <a:latin typeface="宋体" panose="02010600030101010101" pitchFamily="2" charset="-122"/>
                <a:ea typeface="宋体" panose="02010600030101010101" pitchFamily="2" charset="-122"/>
              </a:rPr>
              <a:t>.</a:t>
            </a:r>
            <a:br>
              <a:rPr lang="zh-CN" altLang="en-US" sz="1050" dirty="0">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综上所述</a:t>
            </a:r>
            <a:r>
              <a:rPr lang="en-US" altLang="zh-CN" sz="1050" dirty="0">
                <a:latin typeface="宋体" panose="02010600030101010101" pitchFamily="2" charset="-122"/>
                <a:ea typeface="宋体" panose="02010600030101010101" pitchFamily="2" charset="-122"/>
              </a:rPr>
              <a:t>,"</a:t>
            </a:r>
            <a:r>
              <a:rPr lang="zh-CN" altLang="en-US" sz="1050" dirty="0">
                <a:latin typeface="宋体" panose="02010600030101010101" pitchFamily="2" charset="-122"/>
                <a:ea typeface="宋体" panose="02010600030101010101" pitchFamily="2" charset="-122"/>
              </a:rPr>
              <a:t>钱</a:t>
            </a:r>
            <a:r>
              <a:rPr lang="en-US" altLang="zh-CN" sz="1050" dirty="0">
                <a:latin typeface="宋体" panose="02010600030101010101" pitchFamily="2" charset="-122"/>
                <a:ea typeface="宋体" panose="02010600030101010101" pitchFamily="2" charset="-122"/>
              </a:rPr>
              <a:t>"</a:t>
            </a:r>
            <a:r>
              <a:rPr lang="zh-CN" altLang="en-US" sz="1050" dirty="0">
                <a:latin typeface="宋体" panose="02010600030101010101" pitchFamily="2" charset="-122"/>
                <a:ea typeface="宋体" panose="02010600030101010101" pitchFamily="2" charset="-122"/>
              </a:rPr>
              <a:t>确实是一个充满争议的话题</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它既有可能推动社会发展进步</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也可能成为阻碍文明发展的绊脚石</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因此</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我坚信</a:t>
            </a:r>
            <a:r>
              <a:rPr lang="en-US" altLang="zh-CN" sz="1050" dirty="0">
                <a:latin typeface="宋体" panose="02010600030101010101" pitchFamily="2" charset="-122"/>
                <a:ea typeface="宋体" panose="02010600030101010101" pitchFamily="2" charset="-122"/>
              </a:rPr>
              <a:t>"</a:t>
            </a:r>
            <a:r>
              <a:rPr lang="zh-CN" altLang="en-US" sz="1050" dirty="0">
                <a:latin typeface="宋体" panose="02010600030101010101" pitchFamily="2" charset="-122"/>
                <a:ea typeface="宋体" panose="02010600030101010101" pitchFamily="2" charset="-122"/>
              </a:rPr>
              <a:t>钱是万恶之源</a:t>
            </a:r>
            <a:r>
              <a:rPr lang="en-US" altLang="zh-CN" sz="1050" dirty="0">
                <a:latin typeface="宋体" panose="02010600030101010101" pitchFamily="2" charset="-122"/>
                <a:ea typeface="宋体" panose="02010600030101010101" pitchFamily="2" charset="-122"/>
              </a:rPr>
              <a:t>", </a:t>
            </a:r>
            <a:r>
              <a:rPr lang="zh-CN" altLang="en-US" sz="1050" dirty="0">
                <a:latin typeface="宋体" panose="02010600030101010101" pitchFamily="2" charset="-122"/>
                <a:ea typeface="宋体" panose="02010600030101010101" pitchFamily="2" charset="-122"/>
              </a:rPr>
              <a:t>并期待与各位一同探讨这一问题背后的深刻含义</a:t>
            </a:r>
            <a:r>
              <a:rPr lang="en-US" altLang="zh-CN" sz="1050" dirty="0">
                <a:latin typeface="宋体" panose="02010600030101010101" pitchFamily="2" charset="-122"/>
                <a:ea typeface="宋体" panose="02010600030101010101" pitchFamily="2" charset="-122"/>
              </a:rPr>
              <a:t>!</a:t>
            </a:r>
            <a:br>
              <a:rPr lang="zh-CN" altLang="en-US" sz="1050" dirty="0">
                <a:latin typeface="宋体" panose="02010600030101010101" pitchFamily="2" charset="-122"/>
                <a:ea typeface="宋体" panose="02010600030101010101" pitchFamily="2" charset="-122"/>
              </a:rPr>
            </a:br>
            <a:br>
              <a:rPr lang="zh-CN" altLang="en-US" sz="1050" dirty="0">
                <a:latin typeface="宋体" panose="02010600030101010101" pitchFamily="2" charset="-122"/>
                <a:ea typeface="宋体" panose="02010600030101010101" pitchFamily="2" charset="-122"/>
              </a:rPr>
            </a:br>
            <a:r>
              <a:rPr lang="zh-CN" altLang="en-US" sz="1050" dirty="0">
                <a:latin typeface="宋体" panose="02010600030101010101" pitchFamily="2" charset="-122"/>
                <a:ea typeface="宋体" panose="02010600030101010101" pitchFamily="2" charset="-122"/>
              </a:rPr>
              <a:t>谢谢大家</a:t>
            </a:r>
            <a:r>
              <a:rPr lang="en-US" altLang="zh-CN" sz="1050" dirty="0">
                <a:latin typeface="宋体" panose="02010600030101010101" pitchFamily="2" charset="-122"/>
                <a:ea typeface="宋体" panose="02010600030101010101" pitchFamily="2" charset="-122"/>
              </a:rPr>
              <a:t>!</a:t>
            </a:r>
            <a:endParaRPr lang="zh-CN" altLang="en-US" sz="1050" dirty="0">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9FAF0C86-9AA4-000D-726D-6567CCC1B265}"/>
              </a:ext>
            </a:extLst>
          </p:cNvPr>
          <p:cNvSpPr txBox="1"/>
          <p:nvPr/>
        </p:nvSpPr>
        <p:spPr>
          <a:xfrm>
            <a:off x="7984659" y="1443254"/>
            <a:ext cx="1722331" cy="369332"/>
          </a:xfrm>
          <a:prstGeom prst="rect">
            <a:avLst/>
          </a:prstGeom>
          <a:noFill/>
        </p:spPr>
        <p:txBody>
          <a:bodyPr wrap="none" rtlCol="0">
            <a:spAutoFit/>
          </a:bodyPr>
          <a:lstStyle/>
          <a:p>
            <a:r>
              <a:rPr lang="en-US" altLang="zh-CN" dirty="0"/>
              <a:t>Qwen2.5-1.5B</a:t>
            </a:r>
            <a:endParaRPr lang="zh-CN" altLang="en-US" dirty="0"/>
          </a:p>
        </p:txBody>
      </p:sp>
      <p:sp>
        <p:nvSpPr>
          <p:cNvPr id="8" name="文本框 7">
            <a:extLst>
              <a:ext uri="{FF2B5EF4-FFF2-40B4-BE49-F238E27FC236}">
                <a16:creationId xmlns:a16="http://schemas.microsoft.com/office/drawing/2014/main" id="{734E3622-06EC-154F-E46A-84E0F2663FA6}"/>
              </a:ext>
            </a:extLst>
          </p:cNvPr>
          <p:cNvSpPr txBox="1"/>
          <p:nvPr/>
        </p:nvSpPr>
        <p:spPr>
          <a:xfrm>
            <a:off x="558116" y="922093"/>
            <a:ext cx="3023585" cy="369332"/>
          </a:xfrm>
          <a:prstGeom prst="rect">
            <a:avLst/>
          </a:prstGeom>
          <a:noFill/>
        </p:spPr>
        <p:txBody>
          <a:bodyPr wrap="none" rtlCol="0">
            <a:spAutoFit/>
          </a:bodyPr>
          <a:lstStyle/>
          <a:p>
            <a:r>
              <a:rPr lang="zh-CN" altLang="en-US" dirty="0"/>
              <a:t>立论 （“钱是万恶之源”）</a:t>
            </a:r>
          </a:p>
        </p:txBody>
      </p:sp>
      <p:sp>
        <p:nvSpPr>
          <p:cNvPr id="9" name="文本框 8">
            <a:extLst>
              <a:ext uri="{FF2B5EF4-FFF2-40B4-BE49-F238E27FC236}">
                <a16:creationId xmlns:a16="http://schemas.microsoft.com/office/drawing/2014/main" id="{50EACB3A-078B-BD82-D996-2F187A0B90FE}"/>
              </a:ext>
            </a:extLst>
          </p:cNvPr>
          <p:cNvSpPr txBox="1"/>
          <p:nvPr/>
        </p:nvSpPr>
        <p:spPr>
          <a:xfrm>
            <a:off x="6096000" y="5316766"/>
            <a:ext cx="4801314" cy="369332"/>
          </a:xfrm>
          <a:prstGeom prst="rect">
            <a:avLst/>
          </a:prstGeom>
          <a:noFill/>
        </p:spPr>
        <p:txBody>
          <a:bodyPr wrap="none" rtlCol="0">
            <a:spAutoFit/>
          </a:bodyPr>
          <a:lstStyle/>
          <a:p>
            <a:r>
              <a:rPr lang="zh-CN" altLang="en-US" dirty="0"/>
              <a:t>在立论中出现了明确的判准论点，以及论据。</a:t>
            </a:r>
          </a:p>
        </p:txBody>
      </p:sp>
    </p:spTree>
    <p:extLst>
      <p:ext uri="{BB962C8B-B14F-4D97-AF65-F5344CB8AC3E}">
        <p14:creationId xmlns:p14="http://schemas.microsoft.com/office/powerpoint/2010/main" val="426513993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930E9-3046-BE9F-FCA4-1444E42DB4E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E8A117AF-7A3D-E9E5-F2AA-0D6EB95533C6}"/>
              </a:ext>
            </a:extLst>
          </p:cNvPr>
          <p:cNvSpPr txBox="1"/>
          <p:nvPr/>
        </p:nvSpPr>
        <p:spPr>
          <a:xfrm>
            <a:off x="1149382" y="1943655"/>
            <a:ext cx="4246780" cy="3485570"/>
          </a:xfrm>
          <a:prstGeom prst="rect">
            <a:avLst/>
          </a:prstGeom>
          <a:solidFill>
            <a:schemeClr val="accent5">
              <a:lumMod val="20000"/>
              <a:lumOff val="80000"/>
            </a:schemeClr>
          </a:solidFill>
        </p:spPr>
        <p:txBody>
          <a:bodyPr wrap="square">
            <a:spAutoFit/>
          </a:bodyPr>
          <a:lstStyle/>
          <a:p>
            <a:r>
              <a:rPr lang="en-US" altLang="zh-CN" sz="1050" dirty="0">
                <a:latin typeface="宋体" panose="02010600030101010101" pitchFamily="2" charset="-122"/>
                <a:ea typeface="宋体" panose="02010600030101010101" pitchFamily="2" charset="-122"/>
              </a:rPr>
              <a:t>    </a:t>
            </a:r>
            <a:r>
              <a:rPr lang="en-US" altLang="zh-CN" sz="1050" b="1" dirty="0">
                <a:latin typeface="宋体" panose="02010600030101010101" pitchFamily="2" charset="-122"/>
                <a:ea typeface="宋体" panose="02010600030101010101" pitchFamily="2" charset="-122"/>
              </a:rPr>
              <a:t>【</a:t>
            </a:r>
            <a:r>
              <a:rPr lang="zh-CN" altLang="en-US" sz="1050" b="1" dirty="0">
                <a:latin typeface="宋体" panose="02010600030101010101" pitchFamily="2" charset="-122"/>
                <a:ea typeface="宋体" panose="02010600030101010101" pitchFamily="2" charset="-122"/>
              </a:rPr>
              <a:t>基本论证模式</a:t>
            </a:r>
            <a:r>
              <a:rPr lang="en-US" altLang="zh-CN" sz="1050" b="1" dirty="0">
                <a:latin typeface="宋体" panose="02010600030101010101" pitchFamily="2" charset="-122"/>
                <a:ea typeface="宋体" panose="02010600030101010101" pitchFamily="2" charset="-122"/>
              </a:rPr>
              <a:t>】</a:t>
            </a:r>
            <a:r>
              <a:rPr lang="zh-CN" altLang="en-US" sz="1050" b="1" dirty="0">
                <a:latin typeface="宋体" panose="02010600030101010101" pitchFamily="2" charset="-122"/>
                <a:ea typeface="宋体" panose="02010600030101010101" pitchFamily="2" charset="-122"/>
              </a:rPr>
              <a:t>对方的发言属于典型的</a:t>
            </a:r>
            <a:r>
              <a:rPr lang="zh-CN" altLang="en-US" sz="1050" b="1" dirty="0">
                <a:highlight>
                  <a:srgbClr val="B0F2DE"/>
                </a:highlight>
                <a:latin typeface="宋体" panose="02010600030101010101" pitchFamily="2" charset="-122"/>
                <a:ea typeface="宋体" panose="02010600030101010101" pitchFamily="2" charset="-122"/>
              </a:rPr>
              <a:t>因果倒置</a:t>
            </a:r>
            <a:r>
              <a:rPr lang="zh-CN" altLang="en-US" sz="1050" b="1" dirty="0">
                <a:latin typeface="宋体" panose="02010600030101010101" pitchFamily="2" charset="-122"/>
                <a:ea typeface="宋体" panose="02010600030101010101" pitchFamily="2" charset="-122"/>
              </a:rPr>
              <a:t>论证。他将“财富分配不均”视为结果，而非原因，进而得出结论“财富本身就是一种罪恶”。这种推理方式违反了因果关系的逆否规则（即“</a:t>
            </a:r>
            <a:r>
              <a:rPr lang="en-US" altLang="zh-CN" sz="1050" b="1" dirty="0">
                <a:latin typeface="宋体" panose="02010600030101010101" pitchFamily="2" charset="-122"/>
                <a:ea typeface="宋体" panose="02010600030101010101" pitchFamily="2" charset="-122"/>
              </a:rPr>
              <a:t>A</a:t>
            </a:r>
            <a:r>
              <a:rPr lang="zh-CN" altLang="en-US" sz="1050" b="1" dirty="0">
                <a:latin typeface="宋体" panose="02010600030101010101" pitchFamily="2" charset="-122"/>
                <a:ea typeface="宋体" panose="02010600030101010101" pitchFamily="2" charset="-122"/>
              </a:rPr>
              <a:t>不是</a:t>
            </a:r>
            <a:r>
              <a:rPr lang="en-US" altLang="zh-CN" sz="1050" b="1" dirty="0">
                <a:latin typeface="宋体" panose="02010600030101010101" pitchFamily="2" charset="-122"/>
                <a:ea typeface="宋体" panose="02010600030101010101" pitchFamily="2" charset="-122"/>
              </a:rPr>
              <a:t>B”</a:t>
            </a:r>
            <a:r>
              <a:rPr lang="zh-CN" altLang="en-US" sz="1050" b="1" dirty="0">
                <a:latin typeface="宋体" panose="02010600030101010101" pitchFamily="2" charset="-122"/>
                <a:ea typeface="宋体" panose="02010600030101010101" pitchFamily="2" charset="-122"/>
              </a:rPr>
              <a:t>的命题等价于“</a:t>
            </a:r>
            <a:r>
              <a:rPr lang="en-US" altLang="zh-CN" sz="1050" b="1" dirty="0">
                <a:latin typeface="宋体" panose="02010600030101010101" pitchFamily="2" charset="-122"/>
                <a:ea typeface="宋体" panose="02010600030101010101" pitchFamily="2" charset="-122"/>
              </a:rPr>
              <a:t>B</a:t>
            </a:r>
            <a:r>
              <a:rPr lang="zh-CN" altLang="en-US" sz="1050" b="1" dirty="0">
                <a:latin typeface="宋体" panose="02010600030101010101" pitchFamily="2" charset="-122"/>
                <a:ea typeface="宋体" panose="02010600030101010101" pitchFamily="2" charset="-122"/>
              </a:rPr>
              <a:t>不是</a:t>
            </a:r>
            <a:r>
              <a:rPr lang="en-US" altLang="zh-CN" sz="1050" b="1" dirty="0">
                <a:latin typeface="宋体" panose="02010600030101010101" pitchFamily="2" charset="-122"/>
                <a:ea typeface="宋体" panose="02010600030101010101" pitchFamily="2" charset="-122"/>
              </a:rPr>
              <a:t>A”</a:t>
            </a:r>
            <a:r>
              <a:rPr lang="zh-CN" altLang="en-US" sz="1050" b="1" dirty="0">
                <a:latin typeface="宋体" panose="02010600030101010101" pitchFamily="2" charset="-122"/>
                <a:ea typeface="宋体" panose="02010600030101010101" pitchFamily="2" charset="-122"/>
              </a:rPr>
              <a:t>的命题）。对方忽略了财富分配不均可能源于多种社会机制和历史背景，而不是财富本身就是一个负面因素。因此，他的论证陷入了非黑即白的极端立场，忽视了财富分配问题背后更深层次的社会结构性问题。</a:t>
            </a:r>
            <a:endParaRPr lang="en-US" altLang="zh-CN" sz="1050" b="1" dirty="0">
              <a:latin typeface="宋体" panose="02010600030101010101" pitchFamily="2" charset="-122"/>
              <a:ea typeface="宋体" panose="02010600030101010101" pitchFamily="2" charset="-122"/>
            </a:endParaRPr>
          </a:p>
          <a:p>
            <a:endParaRPr lang="en-US" altLang="zh-CN" sz="1050" b="1" dirty="0">
              <a:latin typeface="宋体" panose="02010600030101010101" pitchFamily="2" charset="-122"/>
              <a:ea typeface="宋体" panose="02010600030101010101" pitchFamily="2" charset="-122"/>
            </a:endParaRPr>
          </a:p>
          <a:p>
            <a:r>
              <a:rPr lang="zh-CN" altLang="en-US" sz="1050" dirty="0">
                <a:latin typeface="宋体" panose="02010600030101010101" pitchFamily="2" charset="-122"/>
                <a:ea typeface="宋体" panose="02010600030101010101" pitchFamily="2" charset="-122"/>
              </a:rPr>
              <a:t>    对方辩友提到的财富不平等、金钱扭曲行为、精神空虚以及金钱的不可持续性都只是表面现象，他们忽略了更深层次的问题</a:t>
            </a:r>
            <a:r>
              <a:rPr lang="en-US" altLang="zh-CN" sz="1050" dirty="0">
                <a:latin typeface="宋体" panose="02010600030101010101" pitchFamily="2" charset="-122"/>
                <a:ea typeface="宋体" panose="02010600030101010101" pitchFamily="2" charset="-122"/>
              </a:rPr>
              <a:t>——</a:t>
            </a:r>
            <a:r>
              <a:rPr lang="zh-CN" altLang="en-US" sz="1050" dirty="0">
                <a:latin typeface="宋体" panose="02010600030101010101" pitchFamily="2" charset="-122"/>
                <a:ea typeface="宋体" panose="02010600030101010101" pitchFamily="2" charset="-122"/>
              </a:rPr>
              <a:t>为什么会有这么多钱存在？如果没有产生价值，那么它又何以存在？我们不能因为某些人在追逐金钱的过程中犯错，就全盘否定一切与之相关的活动。更何况，如果要停止发展，那不是意味着所有努力都将功亏一篑吗？所以，钱并不是万恶之源，而是人类创造价值的一种工具。</a:t>
            </a:r>
            <a:endParaRPr lang="en-US" altLang="zh-CN" sz="1050" dirty="0">
              <a:latin typeface="宋体" panose="02010600030101010101" pitchFamily="2" charset="-122"/>
              <a:ea typeface="宋体" panose="02010600030101010101" pitchFamily="2" charset="-122"/>
            </a:endParaRPr>
          </a:p>
          <a:p>
            <a:r>
              <a:rPr lang="en-US" altLang="zh-CN" sz="1050" dirty="0">
                <a:latin typeface="宋体" panose="02010600030101010101" pitchFamily="2" charset="-122"/>
                <a:ea typeface="宋体" panose="02010600030101010101" pitchFamily="2" charset="-122"/>
              </a:rPr>
              <a:t>    …</a:t>
            </a:r>
          </a:p>
          <a:p>
            <a:endParaRPr lang="en-US" altLang="zh-CN" sz="1050" dirty="0">
              <a:latin typeface="宋体" panose="02010600030101010101" pitchFamily="2" charset="-122"/>
              <a:ea typeface="宋体" panose="02010600030101010101" pitchFamily="2" charset="-122"/>
            </a:endParaRPr>
          </a:p>
          <a:p>
            <a:r>
              <a:rPr lang="zh-CN" altLang="en-US" sz="1050" dirty="0">
                <a:latin typeface="宋体" panose="02010600030101010101" pitchFamily="2" charset="-122"/>
                <a:ea typeface="宋体" panose="02010600030101010101" pitchFamily="2" charset="-122"/>
              </a:rPr>
              <a:t>    </a:t>
            </a:r>
            <a:r>
              <a:rPr lang="zh-CN" altLang="en-US" sz="1050" dirty="0">
                <a:highlight>
                  <a:srgbClr val="FFFF00"/>
                </a:highlight>
                <a:latin typeface="宋体" panose="02010600030101010101" pitchFamily="2" charset="-122"/>
                <a:ea typeface="宋体" panose="02010600030101010101" pitchFamily="2" charset="-122"/>
              </a:rPr>
              <a:t>因此，我坚定认为“钱不是万恶之源”的观点</a:t>
            </a:r>
            <a:r>
              <a:rPr lang="zh-CN" altLang="en-US" sz="1050" dirty="0">
                <a:latin typeface="宋体" panose="02010600030101010101" pitchFamily="2" charset="-122"/>
                <a:ea typeface="宋体" panose="02010600030101010101" pitchFamily="2" charset="-122"/>
              </a:rPr>
              <a:t>，因为它忽略了其复杂的社会和文化背景。真正的“万恶之源”在于那些操纵权力、践踏规则、忽视伦理的地方主义，以及那些以牺牲他人福祉为代价去追逐私利的行为。只有当我们深入剖析并解决这些问题，才能构建一个更加和谐、公平的社会。谢谢！</a:t>
            </a:r>
          </a:p>
        </p:txBody>
      </p:sp>
      <p:sp>
        <p:nvSpPr>
          <p:cNvPr id="7" name="文本框 6">
            <a:extLst>
              <a:ext uri="{FF2B5EF4-FFF2-40B4-BE49-F238E27FC236}">
                <a16:creationId xmlns:a16="http://schemas.microsoft.com/office/drawing/2014/main" id="{560FB9AA-1DC5-1B99-896F-0AB3E931EC07}"/>
              </a:ext>
            </a:extLst>
          </p:cNvPr>
          <p:cNvSpPr txBox="1"/>
          <p:nvPr/>
        </p:nvSpPr>
        <p:spPr>
          <a:xfrm>
            <a:off x="654368" y="913895"/>
            <a:ext cx="3023585" cy="369332"/>
          </a:xfrm>
          <a:prstGeom prst="rect">
            <a:avLst/>
          </a:prstGeom>
          <a:noFill/>
        </p:spPr>
        <p:txBody>
          <a:bodyPr wrap="none" rtlCol="0">
            <a:spAutoFit/>
          </a:bodyPr>
          <a:lstStyle/>
          <a:p>
            <a:r>
              <a:rPr lang="zh-CN" altLang="en-US" dirty="0"/>
              <a:t>反驳 （“钱是万恶之源”）</a:t>
            </a:r>
          </a:p>
        </p:txBody>
      </p:sp>
      <p:sp>
        <p:nvSpPr>
          <p:cNvPr id="8" name="文本框 7">
            <a:extLst>
              <a:ext uri="{FF2B5EF4-FFF2-40B4-BE49-F238E27FC236}">
                <a16:creationId xmlns:a16="http://schemas.microsoft.com/office/drawing/2014/main" id="{B86B084D-2513-BA9C-8708-A63AC98C3E29}"/>
              </a:ext>
            </a:extLst>
          </p:cNvPr>
          <p:cNvSpPr txBox="1"/>
          <p:nvPr/>
        </p:nvSpPr>
        <p:spPr>
          <a:xfrm>
            <a:off x="1861776" y="1428775"/>
            <a:ext cx="2821991" cy="369332"/>
          </a:xfrm>
          <a:prstGeom prst="rect">
            <a:avLst/>
          </a:prstGeom>
          <a:noFill/>
        </p:spPr>
        <p:txBody>
          <a:bodyPr wrap="none" rtlCol="0">
            <a:spAutoFit/>
          </a:bodyPr>
          <a:lstStyle/>
          <a:p>
            <a:r>
              <a:rPr lang="en-US" altLang="zh-CN" dirty="0"/>
              <a:t>Qwen2.5-1.5B  Finetune</a:t>
            </a:r>
            <a:endParaRPr lang="zh-CN" altLang="en-US" dirty="0"/>
          </a:p>
        </p:txBody>
      </p:sp>
      <p:sp>
        <p:nvSpPr>
          <p:cNvPr id="9" name="文本框 8">
            <a:extLst>
              <a:ext uri="{FF2B5EF4-FFF2-40B4-BE49-F238E27FC236}">
                <a16:creationId xmlns:a16="http://schemas.microsoft.com/office/drawing/2014/main" id="{007A9715-A9D0-1B4D-507F-1287C9C6F284}"/>
              </a:ext>
            </a:extLst>
          </p:cNvPr>
          <p:cNvSpPr txBox="1"/>
          <p:nvPr/>
        </p:nvSpPr>
        <p:spPr>
          <a:xfrm>
            <a:off x="6890077" y="1453647"/>
            <a:ext cx="1722331" cy="369332"/>
          </a:xfrm>
          <a:prstGeom prst="rect">
            <a:avLst/>
          </a:prstGeom>
          <a:noFill/>
        </p:spPr>
        <p:txBody>
          <a:bodyPr wrap="none" rtlCol="0">
            <a:spAutoFit/>
          </a:bodyPr>
          <a:lstStyle/>
          <a:p>
            <a:r>
              <a:rPr lang="en-US" altLang="zh-CN" dirty="0"/>
              <a:t>Qwen2.5-1.5B</a:t>
            </a:r>
            <a:endParaRPr lang="zh-CN" altLang="en-US" dirty="0"/>
          </a:p>
        </p:txBody>
      </p:sp>
      <p:sp>
        <p:nvSpPr>
          <p:cNvPr id="21" name="文本框 20">
            <a:extLst>
              <a:ext uri="{FF2B5EF4-FFF2-40B4-BE49-F238E27FC236}">
                <a16:creationId xmlns:a16="http://schemas.microsoft.com/office/drawing/2014/main" id="{EB13BB0B-4A5D-7987-FC70-015E5F72EC49}"/>
              </a:ext>
            </a:extLst>
          </p:cNvPr>
          <p:cNvSpPr txBox="1"/>
          <p:nvPr/>
        </p:nvSpPr>
        <p:spPr>
          <a:xfrm>
            <a:off x="6096000" y="1943655"/>
            <a:ext cx="4705480" cy="1546577"/>
          </a:xfrm>
          <a:prstGeom prst="rect">
            <a:avLst/>
          </a:prstGeom>
          <a:solidFill>
            <a:schemeClr val="accent5">
              <a:lumMod val="20000"/>
              <a:lumOff val="80000"/>
            </a:schemeClr>
          </a:solidFill>
        </p:spPr>
        <p:txBody>
          <a:bodyPr wrap="square">
            <a:spAutoFit/>
          </a:bodyPr>
          <a:lstStyle/>
          <a:p>
            <a:r>
              <a:rPr lang="zh-CN" altLang="en-US" sz="1050" dirty="0">
                <a:latin typeface="宋体" panose="02010600030101010101" pitchFamily="2" charset="-122"/>
                <a:ea typeface="宋体" panose="02010600030101010101" pitchFamily="2" charset="-122"/>
              </a:rPr>
              <a:t>感谢您的回答！我想就您提到的第一个逻辑谬误展开讨论。</a:t>
            </a:r>
            <a:endParaRPr lang="en-US" altLang="zh-CN" sz="1050" dirty="0">
              <a:latin typeface="宋体" panose="02010600030101010101" pitchFamily="2" charset="-122"/>
              <a:ea typeface="宋体" panose="02010600030101010101" pitchFamily="2" charset="-122"/>
            </a:endParaRPr>
          </a:p>
          <a:p>
            <a:r>
              <a:rPr lang="zh-CN" altLang="en-US" sz="1050" dirty="0">
                <a:latin typeface="宋体" panose="02010600030101010101" pitchFamily="2" charset="-122"/>
                <a:ea typeface="宋体" panose="02010600030101010101" pitchFamily="2" charset="-122"/>
              </a:rPr>
              <a:t>首先，您认为财富不平等加剧社会矛盾。然而，这种观点存在一些误导性之处。虽然财富不平等可能在某些情况下加剧社会矛盾，但这并不意味着所有情况都是如此。事实上，在一个公平竞争的社会中，财富分配的不均可能导致某些群体的利益受损，从而引发社会冲突。</a:t>
            </a:r>
            <a:endParaRPr lang="en-US" altLang="zh-CN" sz="1050" dirty="0">
              <a:latin typeface="宋体" panose="02010600030101010101" pitchFamily="2" charset="-122"/>
              <a:ea typeface="宋体" panose="02010600030101010101" pitchFamily="2" charset="-122"/>
            </a:endParaRPr>
          </a:p>
          <a:p>
            <a:r>
              <a:rPr lang="zh-CN" altLang="en-US" sz="1050" dirty="0">
                <a:latin typeface="宋体" panose="02010600030101010101" pitchFamily="2" charset="-122"/>
                <a:ea typeface="宋体" panose="02010600030101010101" pitchFamily="2" charset="-122"/>
              </a:rPr>
              <a:t>但是，这并不是说所有财富不平等都会造成社会矛盾。相反，如果财富分配更加公平合理，那么即使存在一定的不平等，也不会对社会稳定产生负面影响。</a:t>
            </a:r>
            <a:endParaRPr lang="en-US" altLang="zh-CN" sz="1050" dirty="0">
              <a:latin typeface="宋体" panose="02010600030101010101" pitchFamily="2" charset="-122"/>
              <a:ea typeface="宋体" panose="02010600030101010101" pitchFamily="2" charset="-122"/>
            </a:endParaRPr>
          </a:p>
          <a:p>
            <a:r>
              <a:rPr lang="zh-CN" altLang="en-US" sz="1050" dirty="0">
                <a:latin typeface="宋体" panose="02010600030101010101" pitchFamily="2" charset="-122"/>
                <a:ea typeface="宋体" panose="02010600030101010101" pitchFamily="2" charset="-122"/>
              </a:rPr>
              <a:t>因此，我们需要辩证看待这个问题，不能简单地归咎于财富不平等本身。</a:t>
            </a:r>
          </a:p>
        </p:txBody>
      </p:sp>
      <p:sp>
        <p:nvSpPr>
          <p:cNvPr id="22" name="文本框 21">
            <a:extLst>
              <a:ext uri="{FF2B5EF4-FFF2-40B4-BE49-F238E27FC236}">
                <a16:creationId xmlns:a16="http://schemas.microsoft.com/office/drawing/2014/main" id="{A574BB33-190A-52E6-38A1-1EF6CE417E9C}"/>
              </a:ext>
            </a:extLst>
          </p:cNvPr>
          <p:cNvSpPr txBox="1"/>
          <p:nvPr/>
        </p:nvSpPr>
        <p:spPr>
          <a:xfrm>
            <a:off x="6175498" y="4147774"/>
            <a:ext cx="4246780" cy="923330"/>
          </a:xfrm>
          <a:prstGeom prst="rect">
            <a:avLst/>
          </a:prstGeom>
          <a:noFill/>
        </p:spPr>
        <p:txBody>
          <a:bodyPr wrap="square" rtlCol="0">
            <a:spAutoFit/>
          </a:bodyPr>
          <a:lstStyle/>
          <a:p>
            <a:r>
              <a:rPr lang="zh-CN" altLang="en-US" dirty="0"/>
              <a:t>相比基线，微调后的模型能够生成具体的逻辑反驳</a:t>
            </a:r>
            <a:r>
              <a:rPr lang="en-US" altLang="zh-CN" dirty="0" err="1"/>
              <a:t>CoT</a:t>
            </a:r>
            <a:r>
              <a:rPr lang="zh-CN" altLang="en-US" dirty="0"/>
              <a:t>，同时能够最后返回自身观点。同时保持辩论风格。</a:t>
            </a:r>
          </a:p>
        </p:txBody>
      </p:sp>
      <p:sp>
        <p:nvSpPr>
          <p:cNvPr id="24" name="标题 1">
            <a:extLst>
              <a:ext uri="{FF2B5EF4-FFF2-40B4-BE49-F238E27FC236}">
                <a16:creationId xmlns:a16="http://schemas.microsoft.com/office/drawing/2014/main" id="{EA8E7E5C-5F9B-DA32-622C-9B51313D19DD}"/>
              </a:ext>
            </a:extLst>
          </p:cNvPr>
          <p:cNvSpPr>
            <a:spLocks noGrp="1"/>
          </p:cNvSpPr>
          <p:nvPr>
            <p:ph type="title"/>
          </p:nvPr>
        </p:nvSpPr>
        <p:spPr>
          <a:xfrm>
            <a:off x="1606550" y="344317"/>
            <a:ext cx="8643848" cy="480131"/>
          </a:xfrm>
        </p:spPr>
        <p:txBody>
          <a:bodyPr/>
          <a:lstStyle/>
          <a:p>
            <a:r>
              <a:rPr lang="zh-CN" altLang="en-US" dirty="0"/>
              <a:t>实验  </a:t>
            </a:r>
            <a:r>
              <a:rPr lang="en-US" altLang="zh-CN" dirty="0"/>
              <a:t>case study</a:t>
            </a:r>
            <a:endParaRPr lang="zh-CN" altLang="en-US" dirty="0"/>
          </a:p>
        </p:txBody>
      </p:sp>
    </p:spTree>
    <p:extLst>
      <p:ext uri="{BB962C8B-B14F-4D97-AF65-F5344CB8AC3E}">
        <p14:creationId xmlns:p14="http://schemas.microsoft.com/office/powerpoint/2010/main" val="77398504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9B901-D319-9551-2802-D9AA4662DBF3}"/>
            </a:ext>
          </a:extLst>
        </p:cNvPr>
        <p:cNvGrpSpPr/>
        <p:nvPr/>
      </p:nvGrpSpPr>
      <p:grpSpPr>
        <a:xfrm>
          <a:off x="0" y="0"/>
          <a:ext cx="0" cy="0"/>
          <a:chOff x="0" y="0"/>
          <a:chExt cx="0" cy="0"/>
        </a:xfrm>
      </p:grpSpPr>
      <p:sp>
        <p:nvSpPr>
          <p:cNvPr id="17" name="矩形 16">
            <a:extLst>
              <a:ext uri="{FF2B5EF4-FFF2-40B4-BE49-F238E27FC236}">
                <a16:creationId xmlns:a16="http://schemas.microsoft.com/office/drawing/2014/main" id="{2E9B69A9-E64F-480C-18D9-65A46832BA4F}"/>
              </a:ext>
            </a:extLst>
          </p:cNvPr>
          <p:cNvSpPr/>
          <p:nvPr/>
        </p:nvSpPr>
        <p:spPr>
          <a:xfrm>
            <a:off x="3607149" y="1024346"/>
            <a:ext cx="6053959" cy="5111594"/>
          </a:xfrm>
          <a:prstGeom prst="rect">
            <a:avLst/>
          </a:prstGeom>
          <a:solidFill>
            <a:srgbClr val="E8F5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E2035B6E-8830-8967-7E48-FDC43D4EC871}"/>
              </a:ext>
            </a:extLst>
          </p:cNvPr>
          <p:cNvSpPr txBox="1"/>
          <p:nvPr/>
        </p:nvSpPr>
        <p:spPr>
          <a:xfrm>
            <a:off x="626868" y="1041518"/>
            <a:ext cx="2031325" cy="369332"/>
          </a:xfrm>
          <a:prstGeom prst="rect">
            <a:avLst/>
          </a:prstGeom>
          <a:noFill/>
        </p:spPr>
        <p:txBody>
          <a:bodyPr wrap="none" rtlCol="0">
            <a:spAutoFit/>
          </a:bodyPr>
          <a:lstStyle/>
          <a:p>
            <a:r>
              <a:rPr lang="zh-CN" altLang="en-US" dirty="0"/>
              <a:t>对辩中的跑题现象</a:t>
            </a:r>
          </a:p>
        </p:txBody>
      </p:sp>
      <p:sp>
        <p:nvSpPr>
          <p:cNvPr id="8" name="文本框 7">
            <a:extLst>
              <a:ext uri="{FF2B5EF4-FFF2-40B4-BE49-F238E27FC236}">
                <a16:creationId xmlns:a16="http://schemas.microsoft.com/office/drawing/2014/main" id="{7E897CA0-7977-D11F-A5FF-7B672123D91F}"/>
              </a:ext>
            </a:extLst>
          </p:cNvPr>
          <p:cNvSpPr txBox="1"/>
          <p:nvPr/>
        </p:nvSpPr>
        <p:spPr>
          <a:xfrm>
            <a:off x="3709137" y="1511512"/>
            <a:ext cx="2912380" cy="369332"/>
          </a:xfrm>
          <a:prstGeom prst="rect">
            <a:avLst/>
          </a:prstGeom>
          <a:solidFill>
            <a:schemeClr val="accent5">
              <a:lumMod val="40000"/>
              <a:lumOff val="60000"/>
            </a:schemeClr>
          </a:solidFill>
        </p:spPr>
        <p:txBody>
          <a:bodyPr wrap="square" rtlCol="0">
            <a:spAutoFit/>
          </a:bodyPr>
          <a:lstStyle/>
          <a:p>
            <a:r>
              <a:rPr lang="en-US" altLang="zh-CN" dirty="0"/>
              <a:t>Qwen2.5-1.5B  Finetune</a:t>
            </a:r>
            <a:endParaRPr lang="zh-CN" altLang="en-US" dirty="0"/>
          </a:p>
        </p:txBody>
      </p:sp>
      <p:sp>
        <p:nvSpPr>
          <p:cNvPr id="9" name="文本框 8">
            <a:extLst>
              <a:ext uri="{FF2B5EF4-FFF2-40B4-BE49-F238E27FC236}">
                <a16:creationId xmlns:a16="http://schemas.microsoft.com/office/drawing/2014/main" id="{D54C657E-F721-56B2-68FC-DFBFA673A278}"/>
              </a:ext>
            </a:extLst>
          </p:cNvPr>
          <p:cNvSpPr txBox="1"/>
          <p:nvPr/>
        </p:nvSpPr>
        <p:spPr>
          <a:xfrm>
            <a:off x="6723505" y="1511512"/>
            <a:ext cx="2830396" cy="369332"/>
          </a:xfrm>
          <a:prstGeom prst="rect">
            <a:avLst/>
          </a:prstGeom>
          <a:solidFill>
            <a:schemeClr val="accent1">
              <a:lumMod val="20000"/>
              <a:lumOff val="80000"/>
            </a:schemeClr>
          </a:solidFill>
        </p:spPr>
        <p:txBody>
          <a:bodyPr wrap="square" rtlCol="0">
            <a:spAutoFit/>
          </a:bodyPr>
          <a:lstStyle/>
          <a:p>
            <a:r>
              <a:rPr lang="en-US" altLang="zh-CN" dirty="0"/>
              <a:t>Qwen2.5-1.5B</a:t>
            </a:r>
            <a:endParaRPr lang="zh-CN" altLang="en-US" dirty="0"/>
          </a:p>
        </p:txBody>
      </p:sp>
      <p:sp>
        <p:nvSpPr>
          <p:cNvPr id="5" name="文本框 4">
            <a:extLst>
              <a:ext uri="{FF2B5EF4-FFF2-40B4-BE49-F238E27FC236}">
                <a16:creationId xmlns:a16="http://schemas.microsoft.com/office/drawing/2014/main" id="{E933AE73-5FDA-BFBA-2DCC-37EDB242DFB5}"/>
              </a:ext>
            </a:extLst>
          </p:cNvPr>
          <p:cNvSpPr txBox="1"/>
          <p:nvPr/>
        </p:nvSpPr>
        <p:spPr>
          <a:xfrm>
            <a:off x="626868" y="1511512"/>
            <a:ext cx="2715422" cy="646331"/>
          </a:xfrm>
          <a:prstGeom prst="rect">
            <a:avLst/>
          </a:prstGeom>
          <a:noFill/>
        </p:spPr>
        <p:txBody>
          <a:bodyPr wrap="square" rtlCol="0">
            <a:spAutoFit/>
          </a:bodyPr>
          <a:lstStyle/>
          <a:p>
            <a:r>
              <a:rPr lang="zh-CN" altLang="en-US" sz="1200" dirty="0"/>
              <a:t>基线和微调模型都出现了跑题现象。从对辩题的辩论变成了对引申出来的内容的辩论甚至对辩论本身的辩论。</a:t>
            </a:r>
          </a:p>
        </p:txBody>
      </p:sp>
      <p:sp>
        <p:nvSpPr>
          <p:cNvPr id="10" name="文本框 9">
            <a:extLst>
              <a:ext uri="{FF2B5EF4-FFF2-40B4-BE49-F238E27FC236}">
                <a16:creationId xmlns:a16="http://schemas.microsoft.com/office/drawing/2014/main" id="{6090116E-8F7F-ECF3-9682-7E26E9D1346E}"/>
              </a:ext>
            </a:extLst>
          </p:cNvPr>
          <p:cNvSpPr txBox="1"/>
          <p:nvPr/>
        </p:nvSpPr>
        <p:spPr>
          <a:xfrm>
            <a:off x="626126" y="2999734"/>
            <a:ext cx="2371134" cy="461665"/>
          </a:xfrm>
          <a:prstGeom prst="rect">
            <a:avLst/>
          </a:prstGeom>
          <a:noFill/>
        </p:spPr>
        <p:txBody>
          <a:bodyPr wrap="square" rtlCol="0">
            <a:spAutoFit/>
          </a:bodyPr>
          <a:lstStyle/>
          <a:p>
            <a:r>
              <a:rPr lang="en-US" altLang="zh-CN" sz="1200" dirty="0"/>
              <a:t>Finetune</a:t>
            </a:r>
            <a:r>
              <a:rPr lang="zh-CN" altLang="en-US" sz="1200" dirty="0"/>
              <a:t>模型相比基线模型在这个问题上有较大的改善。</a:t>
            </a:r>
          </a:p>
        </p:txBody>
      </p:sp>
      <p:sp>
        <p:nvSpPr>
          <p:cNvPr id="11" name="文本框 10">
            <a:extLst>
              <a:ext uri="{FF2B5EF4-FFF2-40B4-BE49-F238E27FC236}">
                <a16:creationId xmlns:a16="http://schemas.microsoft.com/office/drawing/2014/main" id="{C34A5325-265F-6C3B-FB5C-D4B6CBEA3948}"/>
              </a:ext>
            </a:extLst>
          </p:cNvPr>
          <p:cNvSpPr txBox="1"/>
          <p:nvPr/>
        </p:nvSpPr>
        <p:spPr>
          <a:xfrm>
            <a:off x="3709137" y="1933952"/>
            <a:ext cx="996380" cy="276999"/>
          </a:xfrm>
          <a:prstGeom prst="rect">
            <a:avLst/>
          </a:prstGeom>
          <a:noFill/>
        </p:spPr>
        <p:txBody>
          <a:bodyPr wrap="square" rtlCol="0">
            <a:spAutoFit/>
          </a:bodyPr>
          <a:lstStyle/>
          <a:p>
            <a:r>
              <a:rPr lang="zh-CN" altLang="en-US" sz="1200" b="1" dirty="0">
                <a:highlight>
                  <a:srgbClr val="B0F2DE"/>
                </a:highlight>
              </a:rPr>
              <a:t>反方 </a:t>
            </a:r>
            <a:r>
              <a:rPr lang="en-US" altLang="zh-CN" sz="1200" b="1" dirty="0">
                <a:highlight>
                  <a:srgbClr val="B0F2DE"/>
                </a:highlight>
              </a:rPr>
              <a:t>(</a:t>
            </a:r>
            <a:r>
              <a:rPr lang="zh-CN" altLang="en-US" sz="1200" b="1" dirty="0">
                <a:highlight>
                  <a:srgbClr val="B0F2DE"/>
                </a:highlight>
              </a:rPr>
              <a:t>第</a:t>
            </a:r>
            <a:r>
              <a:rPr lang="en-US" altLang="zh-CN" sz="1200" b="1" dirty="0">
                <a:highlight>
                  <a:srgbClr val="B0F2DE"/>
                </a:highlight>
              </a:rPr>
              <a:t>1</a:t>
            </a:r>
            <a:r>
              <a:rPr lang="zh-CN" altLang="en-US" sz="1200" b="1" dirty="0">
                <a:highlight>
                  <a:srgbClr val="B0F2DE"/>
                </a:highlight>
              </a:rPr>
              <a:t>轮</a:t>
            </a:r>
            <a:r>
              <a:rPr lang="en-US" altLang="zh-CN" sz="1200" b="1" dirty="0">
                <a:highlight>
                  <a:srgbClr val="B0F2DE"/>
                </a:highlight>
              </a:rPr>
              <a:t>)</a:t>
            </a:r>
            <a:endParaRPr lang="zh-CN" altLang="en-US" sz="1200" dirty="0">
              <a:highlight>
                <a:srgbClr val="B0F2DE"/>
              </a:highlight>
            </a:endParaRPr>
          </a:p>
        </p:txBody>
      </p:sp>
      <p:sp>
        <p:nvSpPr>
          <p:cNvPr id="12" name="文本框 11">
            <a:extLst>
              <a:ext uri="{FF2B5EF4-FFF2-40B4-BE49-F238E27FC236}">
                <a16:creationId xmlns:a16="http://schemas.microsoft.com/office/drawing/2014/main" id="{1C947B39-7836-5566-F272-2ECD742A5886}"/>
              </a:ext>
            </a:extLst>
          </p:cNvPr>
          <p:cNvSpPr txBox="1"/>
          <p:nvPr/>
        </p:nvSpPr>
        <p:spPr>
          <a:xfrm>
            <a:off x="3709137" y="1024345"/>
            <a:ext cx="3647152" cy="369332"/>
          </a:xfrm>
          <a:prstGeom prst="rect">
            <a:avLst/>
          </a:prstGeom>
          <a:noFill/>
        </p:spPr>
        <p:txBody>
          <a:bodyPr wrap="none" rtlCol="0">
            <a:spAutoFit/>
          </a:bodyPr>
          <a:lstStyle/>
          <a:p>
            <a:r>
              <a:rPr lang="zh-CN" altLang="en-US" dirty="0"/>
              <a:t>辩题：科技发展让人类变得更孤独</a:t>
            </a:r>
          </a:p>
        </p:txBody>
      </p:sp>
      <p:sp>
        <p:nvSpPr>
          <p:cNvPr id="14" name="文本框 13">
            <a:extLst>
              <a:ext uri="{FF2B5EF4-FFF2-40B4-BE49-F238E27FC236}">
                <a16:creationId xmlns:a16="http://schemas.microsoft.com/office/drawing/2014/main" id="{00DC3E79-0497-131C-83FD-8E03FA3B913C}"/>
              </a:ext>
            </a:extLst>
          </p:cNvPr>
          <p:cNvSpPr txBox="1"/>
          <p:nvPr/>
        </p:nvSpPr>
        <p:spPr>
          <a:xfrm>
            <a:off x="3732547" y="2210638"/>
            <a:ext cx="2888970" cy="1708160"/>
          </a:xfrm>
          <a:prstGeom prst="rect">
            <a:avLst/>
          </a:prstGeom>
          <a:solidFill>
            <a:schemeClr val="bg1"/>
          </a:solidFill>
        </p:spPr>
        <p:txBody>
          <a:bodyPr wrap="square" rtlCol="0">
            <a:spAutoFit/>
          </a:bodyPr>
          <a:lstStyle/>
          <a:p>
            <a:r>
              <a:rPr lang="en-US" altLang="zh-CN" sz="1050" dirty="0">
                <a:latin typeface="楷体" panose="02010609060101010101" pitchFamily="49" charset="-122"/>
                <a:ea typeface="楷体" panose="02010609060101010101" pitchFamily="49" charset="-122"/>
              </a:rPr>
              <a:t>……</a:t>
            </a:r>
          </a:p>
          <a:p>
            <a:r>
              <a:rPr lang="zh-CN" altLang="en-US" sz="1050" dirty="0">
                <a:latin typeface="楷体" panose="02010609060101010101" pitchFamily="49" charset="-122"/>
                <a:ea typeface="楷体" panose="02010609060101010101" pitchFamily="49" charset="-122"/>
              </a:rPr>
              <a:t>当我们谈论「科技让人类变得更孤独」时，究竟指的是什么？换言之，究竟是哪种类型的孤独才值得我们担忧呢？</a:t>
            </a:r>
            <a:r>
              <a:rPr lang="en-US" altLang="zh-CN" sz="1050" dirty="0">
                <a:latin typeface="楷体" panose="02010609060101010101" pitchFamily="49" charset="-122"/>
                <a:ea typeface="楷体" panose="02010609060101010101" pitchFamily="49" charset="-122"/>
              </a:rPr>
              <a:t>……</a:t>
            </a:r>
          </a:p>
          <a:p>
            <a:r>
              <a:rPr lang="zh-CN" altLang="en-US" sz="1050" b="1" dirty="0">
                <a:solidFill>
                  <a:schemeClr val="accent4">
                    <a:lumMod val="75000"/>
                  </a:schemeClr>
                </a:solidFill>
                <a:latin typeface="楷体" panose="02010609060101010101" pitchFamily="49" charset="-122"/>
                <a:ea typeface="楷体" panose="02010609060101010101" pitchFamily="49" charset="-122"/>
              </a:rPr>
              <a:t>关键是不能把所有的希望都寄托在一个看似完美的解决方案上，而是要在实践中不断迭代升级和完善相关治理体系。这才是我们实现可持续发展的必由之路。</a:t>
            </a:r>
          </a:p>
          <a:p>
            <a:endParaRPr lang="zh-CN" altLang="en-US" sz="1050" dirty="0">
              <a:latin typeface="楷体" panose="02010609060101010101" pitchFamily="49" charset="-122"/>
              <a:ea typeface="楷体" panose="02010609060101010101" pitchFamily="49" charset="-122"/>
            </a:endParaRPr>
          </a:p>
          <a:p>
            <a:endParaRPr lang="zh-CN" altLang="en-US" sz="1050"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EE91C418-761A-293F-7265-1F6595AFC4FA}"/>
              </a:ext>
            </a:extLst>
          </p:cNvPr>
          <p:cNvSpPr txBox="1"/>
          <p:nvPr/>
        </p:nvSpPr>
        <p:spPr>
          <a:xfrm>
            <a:off x="3709137" y="3988161"/>
            <a:ext cx="996380" cy="276999"/>
          </a:xfrm>
          <a:prstGeom prst="rect">
            <a:avLst/>
          </a:prstGeom>
          <a:noFill/>
        </p:spPr>
        <p:txBody>
          <a:bodyPr wrap="square" rtlCol="0">
            <a:spAutoFit/>
          </a:bodyPr>
          <a:lstStyle/>
          <a:p>
            <a:r>
              <a:rPr lang="zh-CN" altLang="en-US" sz="1200" b="1" dirty="0">
                <a:highlight>
                  <a:srgbClr val="B0F2DE"/>
                </a:highlight>
              </a:rPr>
              <a:t>正方 </a:t>
            </a:r>
            <a:r>
              <a:rPr lang="en-US" altLang="zh-CN" sz="1200" b="1" dirty="0">
                <a:highlight>
                  <a:srgbClr val="B0F2DE"/>
                </a:highlight>
              </a:rPr>
              <a:t>(</a:t>
            </a:r>
            <a:r>
              <a:rPr lang="zh-CN" altLang="en-US" sz="1200" b="1" dirty="0">
                <a:highlight>
                  <a:srgbClr val="B0F2DE"/>
                </a:highlight>
              </a:rPr>
              <a:t>第</a:t>
            </a:r>
            <a:r>
              <a:rPr lang="en-US" altLang="zh-CN" sz="1200" b="1" dirty="0">
                <a:highlight>
                  <a:srgbClr val="B0F2DE"/>
                </a:highlight>
              </a:rPr>
              <a:t>1</a:t>
            </a:r>
            <a:r>
              <a:rPr lang="zh-CN" altLang="en-US" sz="1200" b="1" dirty="0">
                <a:highlight>
                  <a:srgbClr val="B0F2DE"/>
                </a:highlight>
              </a:rPr>
              <a:t>轮</a:t>
            </a:r>
            <a:r>
              <a:rPr lang="en-US" altLang="zh-CN" sz="1200" b="1" dirty="0">
                <a:highlight>
                  <a:srgbClr val="B0F2DE"/>
                </a:highlight>
              </a:rPr>
              <a:t>)</a:t>
            </a:r>
            <a:endParaRPr lang="zh-CN" altLang="en-US" sz="1200" dirty="0">
              <a:highlight>
                <a:srgbClr val="B0F2DE"/>
              </a:highlight>
            </a:endParaRPr>
          </a:p>
        </p:txBody>
      </p:sp>
      <p:sp>
        <p:nvSpPr>
          <p:cNvPr id="16" name="文本框 15">
            <a:extLst>
              <a:ext uri="{FF2B5EF4-FFF2-40B4-BE49-F238E27FC236}">
                <a16:creationId xmlns:a16="http://schemas.microsoft.com/office/drawing/2014/main" id="{C20FD0C0-838F-B370-421B-DB1CC2C60959}"/>
              </a:ext>
            </a:extLst>
          </p:cNvPr>
          <p:cNvSpPr txBox="1"/>
          <p:nvPr/>
        </p:nvSpPr>
        <p:spPr>
          <a:xfrm>
            <a:off x="3732547" y="4315677"/>
            <a:ext cx="2888970" cy="1708160"/>
          </a:xfrm>
          <a:prstGeom prst="rect">
            <a:avLst/>
          </a:prstGeom>
          <a:solidFill>
            <a:schemeClr val="bg1"/>
          </a:solidFill>
        </p:spPr>
        <p:txBody>
          <a:bodyPr wrap="square" rtlCol="0">
            <a:spAutoFit/>
          </a:bodyPr>
          <a:lstStyle/>
          <a:p>
            <a:r>
              <a:rPr lang="en-US" altLang="zh-CN" sz="1050" b="1" dirty="0">
                <a:solidFill>
                  <a:schemeClr val="accent5">
                    <a:lumMod val="75000"/>
                  </a:schemeClr>
                </a:solidFill>
                <a:latin typeface="楷体" panose="02010609060101010101" pitchFamily="49" charset="-122"/>
                <a:ea typeface="楷体" panose="02010609060101010101" pitchFamily="49" charset="-122"/>
              </a:rPr>
              <a:t>……</a:t>
            </a:r>
          </a:p>
          <a:p>
            <a:r>
              <a:rPr lang="zh-CN" altLang="en-US" sz="1050" b="1" dirty="0">
                <a:solidFill>
                  <a:schemeClr val="accent5">
                    <a:lumMod val="75000"/>
                  </a:schemeClr>
                </a:solidFill>
                <a:latin typeface="楷体" panose="02010609060101010101" pitchFamily="49" charset="-122"/>
                <a:ea typeface="楷体" panose="02010609060101010101" pitchFamily="49" charset="-122"/>
              </a:rPr>
              <a:t>第二，我方始终坚持立场不变，即“科技发展让人类变得更孤独”</a:t>
            </a:r>
            <a:r>
              <a:rPr lang="zh-CN" altLang="en-US" sz="1050" dirty="0">
                <a:latin typeface="楷体" panose="02010609060101010101" pitchFamily="49" charset="-122"/>
                <a:ea typeface="楷体" panose="02010609060101010101" pitchFamily="49" charset="-122"/>
              </a:rPr>
              <a:t>。之所以如此坚定，是因为历史经验反复告诉我们，任何一项重大技术创新都会引发一系列连锁反应。比如蒸汽机发明后导致工厂规模扩大、工作时间延长，进而引发了工人阶级生活困苦和社会动荡；计算机普及使办公室白领阶层面临职业倦怠、人际关系冷漠等问题。</a:t>
            </a:r>
            <a:r>
              <a:rPr lang="zh-CN" altLang="en-US" sz="1050" b="1" dirty="0">
                <a:solidFill>
                  <a:schemeClr val="accent5">
                    <a:lumMod val="75000"/>
                  </a:schemeClr>
                </a:solidFill>
                <a:latin typeface="楷体" panose="02010609060101010101" pitchFamily="49" charset="-122"/>
                <a:ea typeface="楷体" panose="02010609060101010101" pitchFamily="49" charset="-122"/>
              </a:rPr>
              <a:t>可以说，每一次技术革命都在不同程度上侵蚀着人们的幸福感。</a:t>
            </a:r>
            <a:r>
              <a:rPr lang="en-US" altLang="zh-CN" sz="1050" b="1" dirty="0">
                <a:solidFill>
                  <a:schemeClr val="accent5">
                    <a:lumMod val="75000"/>
                  </a:schemeClr>
                </a:solidFill>
                <a:latin typeface="楷体" panose="02010609060101010101" pitchFamily="49" charset="-122"/>
                <a:ea typeface="楷体" panose="02010609060101010101" pitchFamily="49" charset="-122"/>
              </a:rPr>
              <a:t>……</a:t>
            </a:r>
            <a:endParaRPr lang="zh-CN" altLang="en-US" sz="1050" b="1" dirty="0">
              <a:solidFill>
                <a:schemeClr val="accent5">
                  <a:lumMod val="75000"/>
                </a:schemeClr>
              </a:solidFill>
              <a:latin typeface="楷体" panose="02010609060101010101" pitchFamily="49" charset="-122"/>
              <a:ea typeface="楷体" panose="02010609060101010101" pitchFamily="49" charset="-122"/>
            </a:endParaRPr>
          </a:p>
        </p:txBody>
      </p:sp>
      <p:sp>
        <p:nvSpPr>
          <p:cNvPr id="20" name="文本框 19">
            <a:extLst>
              <a:ext uri="{FF2B5EF4-FFF2-40B4-BE49-F238E27FC236}">
                <a16:creationId xmlns:a16="http://schemas.microsoft.com/office/drawing/2014/main" id="{7B5CCE7F-62C6-9150-C124-DA558FBCE3F8}"/>
              </a:ext>
            </a:extLst>
          </p:cNvPr>
          <p:cNvSpPr txBox="1"/>
          <p:nvPr/>
        </p:nvSpPr>
        <p:spPr>
          <a:xfrm>
            <a:off x="6646557" y="1929316"/>
            <a:ext cx="996380" cy="276999"/>
          </a:xfrm>
          <a:prstGeom prst="rect">
            <a:avLst/>
          </a:prstGeom>
          <a:noFill/>
        </p:spPr>
        <p:txBody>
          <a:bodyPr wrap="square" rtlCol="0">
            <a:spAutoFit/>
          </a:bodyPr>
          <a:lstStyle/>
          <a:p>
            <a:r>
              <a:rPr lang="zh-CN" altLang="en-US" sz="1200" b="1" dirty="0">
                <a:highlight>
                  <a:srgbClr val="B0F2DE"/>
                </a:highlight>
              </a:rPr>
              <a:t>反方 </a:t>
            </a:r>
            <a:r>
              <a:rPr lang="en-US" altLang="zh-CN" sz="1200" b="1" dirty="0">
                <a:highlight>
                  <a:srgbClr val="B0F2DE"/>
                </a:highlight>
              </a:rPr>
              <a:t>(</a:t>
            </a:r>
            <a:r>
              <a:rPr lang="zh-CN" altLang="en-US" sz="1200" b="1" dirty="0">
                <a:highlight>
                  <a:srgbClr val="B0F2DE"/>
                </a:highlight>
              </a:rPr>
              <a:t>第</a:t>
            </a:r>
            <a:r>
              <a:rPr lang="en-US" altLang="zh-CN" sz="1200" b="1" dirty="0">
                <a:highlight>
                  <a:srgbClr val="B0F2DE"/>
                </a:highlight>
              </a:rPr>
              <a:t>1</a:t>
            </a:r>
            <a:r>
              <a:rPr lang="zh-CN" altLang="en-US" sz="1200" b="1" dirty="0">
                <a:highlight>
                  <a:srgbClr val="B0F2DE"/>
                </a:highlight>
              </a:rPr>
              <a:t>轮</a:t>
            </a:r>
            <a:r>
              <a:rPr lang="en-US" altLang="zh-CN" sz="1200" b="1" dirty="0">
                <a:highlight>
                  <a:srgbClr val="B0F2DE"/>
                </a:highlight>
              </a:rPr>
              <a:t>)</a:t>
            </a:r>
            <a:endParaRPr lang="zh-CN" altLang="en-US" sz="1200" dirty="0">
              <a:highlight>
                <a:srgbClr val="B0F2DE"/>
              </a:highlight>
            </a:endParaRPr>
          </a:p>
        </p:txBody>
      </p:sp>
      <p:sp>
        <p:nvSpPr>
          <p:cNvPr id="23" name="文本框 22">
            <a:extLst>
              <a:ext uri="{FF2B5EF4-FFF2-40B4-BE49-F238E27FC236}">
                <a16:creationId xmlns:a16="http://schemas.microsoft.com/office/drawing/2014/main" id="{AE8F94C4-15CF-744C-E003-91127BB4FE5A}"/>
              </a:ext>
            </a:extLst>
          </p:cNvPr>
          <p:cNvSpPr txBox="1"/>
          <p:nvPr/>
        </p:nvSpPr>
        <p:spPr>
          <a:xfrm>
            <a:off x="6642086" y="3554855"/>
            <a:ext cx="996380" cy="276999"/>
          </a:xfrm>
          <a:prstGeom prst="rect">
            <a:avLst/>
          </a:prstGeom>
          <a:noFill/>
        </p:spPr>
        <p:txBody>
          <a:bodyPr wrap="square" rtlCol="0">
            <a:spAutoFit/>
          </a:bodyPr>
          <a:lstStyle/>
          <a:p>
            <a:r>
              <a:rPr lang="zh-CN" altLang="en-US" sz="1200" b="1" dirty="0">
                <a:highlight>
                  <a:srgbClr val="B0F2DE"/>
                </a:highlight>
              </a:rPr>
              <a:t>正方 </a:t>
            </a:r>
            <a:r>
              <a:rPr lang="en-US" altLang="zh-CN" sz="1200" b="1" dirty="0">
                <a:highlight>
                  <a:srgbClr val="B0F2DE"/>
                </a:highlight>
              </a:rPr>
              <a:t>(</a:t>
            </a:r>
            <a:r>
              <a:rPr lang="zh-CN" altLang="en-US" sz="1200" b="1" dirty="0">
                <a:highlight>
                  <a:srgbClr val="B0F2DE"/>
                </a:highlight>
              </a:rPr>
              <a:t>第</a:t>
            </a:r>
            <a:r>
              <a:rPr lang="en-US" altLang="zh-CN" sz="1200" b="1" dirty="0">
                <a:highlight>
                  <a:srgbClr val="B0F2DE"/>
                </a:highlight>
              </a:rPr>
              <a:t>1</a:t>
            </a:r>
            <a:r>
              <a:rPr lang="zh-CN" altLang="en-US" sz="1200" b="1" dirty="0">
                <a:highlight>
                  <a:srgbClr val="B0F2DE"/>
                </a:highlight>
              </a:rPr>
              <a:t>轮</a:t>
            </a:r>
            <a:r>
              <a:rPr lang="en-US" altLang="zh-CN" sz="1200" b="1" dirty="0">
                <a:highlight>
                  <a:srgbClr val="B0F2DE"/>
                </a:highlight>
              </a:rPr>
              <a:t>)</a:t>
            </a:r>
            <a:endParaRPr lang="zh-CN" altLang="en-US" sz="1200" dirty="0">
              <a:highlight>
                <a:srgbClr val="B0F2DE"/>
              </a:highlight>
            </a:endParaRPr>
          </a:p>
        </p:txBody>
      </p:sp>
      <p:sp>
        <p:nvSpPr>
          <p:cNvPr id="24" name="文本框 23">
            <a:extLst>
              <a:ext uri="{FF2B5EF4-FFF2-40B4-BE49-F238E27FC236}">
                <a16:creationId xmlns:a16="http://schemas.microsoft.com/office/drawing/2014/main" id="{73321CED-553B-F51C-B5B3-81714B0774AE}"/>
              </a:ext>
            </a:extLst>
          </p:cNvPr>
          <p:cNvSpPr txBox="1"/>
          <p:nvPr/>
        </p:nvSpPr>
        <p:spPr>
          <a:xfrm>
            <a:off x="6709348" y="2241317"/>
            <a:ext cx="2888970" cy="1061829"/>
          </a:xfrm>
          <a:prstGeom prst="rect">
            <a:avLst/>
          </a:prstGeom>
          <a:solidFill>
            <a:schemeClr val="bg1"/>
          </a:solidFill>
        </p:spPr>
        <p:txBody>
          <a:bodyPr wrap="square" rtlCol="0">
            <a:spAutoFit/>
          </a:bodyPr>
          <a:lstStyle/>
          <a:p>
            <a:r>
              <a:rPr lang="zh-CN" altLang="en-US" sz="1050" b="1" dirty="0">
                <a:solidFill>
                  <a:schemeClr val="accent4">
                    <a:lumMod val="75000"/>
                  </a:schemeClr>
                </a:solidFill>
                <a:latin typeface="楷体" panose="02010609060101010101" pitchFamily="49" charset="-122"/>
                <a:ea typeface="楷体" panose="02010609060101010101" pitchFamily="49" charset="-122"/>
              </a:rPr>
              <a:t>非常感谢您的宝贵意见。其实从另一个角度来说，我也觉得加强沟通协作非常重要。比如可以通过设立专门的工作小组或者成立跨部门委员会等方式来进行协调配合从而达到事半功倍的效果。同时还可以利用大数据分析工具收集整理相关信息以便后续决策参考。</a:t>
            </a:r>
          </a:p>
        </p:txBody>
      </p:sp>
      <p:sp>
        <p:nvSpPr>
          <p:cNvPr id="25" name="文本框 24">
            <a:extLst>
              <a:ext uri="{FF2B5EF4-FFF2-40B4-BE49-F238E27FC236}">
                <a16:creationId xmlns:a16="http://schemas.microsoft.com/office/drawing/2014/main" id="{F9122388-68D0-B12F-E067-F349D0A8B442}"/>
              </a:ext>
            </a:extLst>
          </p:cNvPr>
          <p:cNvSpPr txBox="1"/>
          <p:nvPr/>
        </p:nvSpPr>
        <p:spPr>
          <a:xfrm>
            <a:off x="6709348" y="3882261"/>
            <a:ext cx="2888970" cy="2031325"/>
          </a:xfrm>
          <a:prstGeom prst="rect">
            <a:avLst/>
          </a:prstGeom>
          <a:solidFill>
            <a:schemeClr val="bg1"/>
          </a:solidFill>
        </p:spPr>
        <p:txBody>
          <a:bodyPr wrap="square" rtlCol="0">
            <a:spAutoFit/>
          </a:bodyPr>
          <a:lstStyle/>
          <a:p>
            <a:r>
              <a:rPr lang="zh-CN" altLang="en-US" sz="1050" b="1" dirty="0">
                <a:solidFill>
                  <a:schemeClr val="accent4">
                    <a:lumMod val="75000"/>
                  </a:schemeClr>
                </a:solidFill>
                <a:latin typeface="楷体" panose="02010609060101010101" pitchFamily="49" charset="-122"/>
                <a:ea typeface="楷体" panose="02010609060101010101" pitchFamily="49" charset="-122"/>
              </a:rPr>
              <a:t>当然可以。对于这些问题，我觉得可以从以下几个方向入手：</a:t>
            </a:r>
          </a:p>
          <a:p>
            <a:br>
              <a:rPr lang="zh-CN" altLang="en-US" sz="1050" b="1" dirty="0">
                <a:solidFill>
                  <a:schemeClr val="accent4">
                    <a:lumMod val="75000"/>
                  </a:schemeClr>
                </a:solidFill>
                <a:latin typeface="楷体" panose="02010609060101010101" pitchFamily="49" charset="-122"/>
                <a:ea typeface="楷体" panose="02010609060101010101" pitchFamily="49" charset="-122"/>
              </a:rPr>
            </a:br>
            <a:r>
              <a:rPr lang="en-US" altLang="zh-CN" sz="1050" b="1" dirty="0">
                <a:solidFill>
                  <a:schemeClr val="accent4">
                    <a:lumMod val="75000"/>
                  </a:schemeClr>
                </a:solidFill>
                <a:latin typeface="楷体" panose="02010609060101010101" pitchFamily="49" charset="-122"/>
                <a:ea typeface="楷体" panose="02010609060101010101" pitchFamily="49" charset="-122"/>
              </a:rPr>
              <a:t>1.</a:t>
            </a:r>
            <a:r>
              <a:rPr lang="zh-CN" altLang="en-US" sz="1050" b="1" dirty="0">
                <a:solidFill>
                  <a:schemeClr val="accent4">
                    <a:lumMod val="75000"/>
                  </a:schemeClr>
                </a:solidFill>
                <a:latin typeface="楷体" panose="02010609060101010101" pitchFamily="49" charset="-122"/>
                <a:ea typeface="楷体" panose="02010609060101010101" pitchFamily="49" charset="-122"/>
              </a:rPr>
              <a:t> 加强立法监管力度：建立健全相关法律制度约束企业和个人的行为规范，确保其不会滥用新技术给消费者造成损害。</a:t>
            </a:r>
            <a:endParaRPr lang="en-US" altLang="zh-CN" sz="1050" b="1" dirty="0">
              <a:solidFill>
                <a:schemeClr val="accent4">
                  <a:lumMod val="75000"/>
                </a:schemeClr>
              </a:solidFill>
              <a:latin typeface="楷体" panose="02010609060101010101" pitchFamily="49" charset="-122"/>
              <a:ea typeface="楷体" panose="02010609060101010101" pitchFamily="49" charset="-122"/>
            </a:endParaRPr>
          </a:p>
          <a:p>
            <a:r>
              <a:rPr lang="en-US" altLang="zh-CN" sz="1050" b="1" dirty="0">
                <a:solidFill>
                  <a:schemeClr val="accent4">
                    <a:lumMod val="75000"/>
                  </a:schemeClr>
                </a:solidFill>
                <a:latin typeface="楷体" panose="02010609060101010101" pitchFamily="49" charset="-122"/>
                <a:ea typeface="楷体" panose="02010609060101010101" pitchFamily="49" charset="-122"/>
              </a:rPr>
              <a:t>……</a:t>
            </a:r>
            <a:endParaRPr lang="zh-CN" altLang="en-US" sz="1050" b="1" dirty="0">
              <a:solidFill>
                <a:schemeClr val="accent4">
                  <a:lumMod val="75000"/>
                </a:schemeClr>
              </a:solidFill>
              <a:latin typeface="楷体" panose="02010609060101010101" pitchFamily="49" charset="-122"/>
              <a:ea typeface="楷体" panose="02010609060101010101" pitchFamily="49" charset="-122"/>
            </a:endParaRPr>
          </a:p>
          <a:p>
            <a:r>
              <a:rPr lang="en-US" altLang="zh-CN" sz="1050" b="1" dirty="0">
                <a:solidFill>
                  <a:schemeClr val="accent4">
                    <a:lumMod val="75000"/>
                  </a:schemeClr>
                </a:solidFill>
                <a:latin typeface="楷体" panose="02010609060101010101" pitchFamily="49" charset="-122"/>
                <a:ea typeface="楷体" panose="02010609060101010101" pitchFamily="49" charset="-122"/>
              </a:rPr>
              <a:t>5.</a:t>
            </a:r>
            <a:r>
              <a:rPr lang="zh-CN" altLang="en-US" sz="1050" b="1" dirty="0">
                <a:solidFill>
                  <a:schemeClr val="accent4">
                    <a:lumMod val="75000"/>
                  </a:schemeClr>
                </a:solidFill>
                <a:latin typeface="楷体" panose="02010609060101010101" pitchFamily="49" charset="-122"/>
                <a:ea typeface="楷体" panose="02010609060101010101" pitchFamily="49" charset="-122"/>
              </a:rPr>
              <a:t> 鼓励社会各界积极参与：发动志愿者队伍定期走访社区居民家庭倾听心声凝聚共识形成合力共担使命重任。</a:t>
            </a:r>
            <a:br>
              <a:rPr lang="zh-CN" altLang="en-US" sz="1050" b="1" dirty="0">
                <a:solidFill>
                  <a:schemeClr val="accent4">
                    <a:lumMod val="75000"/>
                  </a:schemeClr>
                </a:solidFill>
                <a:latin typeface="楷体" panose="02010609060101010101" pitchFamily="49" charset="-122"/>
                <a:ea typeface="楷体" panose="02010609060101010101" pitchFamily="49" charset="-122"/>
              </a:rPr>
            </a:br>
            <a:r>
              <a:rPr lang="zh-CN" altLang="en-US" sz="1050" b="1" dirty="0">
                <a:solidFill>
                  <a:schemeClr val="accent4">
                    <a:lumMod val="75000"/>
                  </a:schemeClr>
                </a:solidFill>
                <a:latin typeface="楷体" panose="02010609060101010101" pitchFamily="49" charset="-122"/>
                <a:ea typeface="楷体" panose="02010609060101010101" pitchFamily="49" charset="-122"/>
              </a:rPr>
              <a:t>希望以上几点能对你有所帮助？如果有具体哪一点需要进一步讨论的话也可以随时补充哦</a:t>
            </a:r>
            <a:r>
              <a:rPr lang="en-US" altLang="zh-CN" sz="1050" b="1" dirty="0">
                <a:solidFill>
                  <a:schemeClr val="accent4">
                    <a:lumMod val="75000"/>
                  </a:schemeClr>
                </a:solidFill>
                <a:latin typeface="楷体" panose="02010609060101010101" pitchFamily="49" charset="-122"/>
                <a:ea typeface="楷体" panose="02010609060101010101" pitchFamily="49" charset="-122"/>
              </a:rPr>
              <a:t>~</a:t>
            </a:r>
          </a:p>
        </p:txBody>
      </p:sp>
      <p:cxnSp>
        <p:nvCxnSpPr>
          <p:cNvPr id="27" name="直接连接符 26">
            <a:extLst>
              <a:ext uri="{FF2B5EF4-FFF2-40B4-BE49-F238E27FC236}">
                <a16:creationId xmlns:a16="http://schemas.microsoft.com/office/drawing/2014/main" id="{5E616872-FC49-DAFA-EC81-E68E1987D938}"/>
              </a:ext>
            </a:extLst>
          </p:cNvPr>
          <p:cNvCxnSpPr/>
          <p:nvPr/>
        </p:nvCxnSpPr>
        <p:spPr>
          <a:xfrm>
            <a:off x="6646557" y="1646984"/>
            <a:ext cx="0" cy="4296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35C0935-98F6-AC9D-1E72-9C3781068BF8}"/>
              </a:ext>
            </a:extLst>
          </p:cNvPr>
          <p:cNvCxnSpPr>
            <a:cxnSpLocks/>
          </p:cNvCxnSpPr>
          <p:nvPr/>
        </p:nvCxnSpPr>
        <p:spPr>
          <a:xfrm>
            <a:off x="3342290" y="4641368"/>
            <a:ext cx="2648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F72CE7C-AE0A-11DE-57C9-4F81EE17415B}"/>
              </a:ext>
            </a:extLst>
          </p:cNvPr>
          <p:cNvCxnSpPr>
            <a:cxnSpLocks/>
          </p:cNvCxnSpPr>
          <p:nvPr/>
        </p:nvCxnSpPr>
        <p:spPr>
          <a:xfrm>
            <a:off x="3342290" y="5796455"/>
            <a:ext cx="2648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7345FD9-E37D-E0A7-491D-52C77C226CD1}"/>
              </a:ext>
            </a:extLst>
          </p:cNvPr>
          <p:cNvCxnSpPr>
            <a:cxnSpLocks/>
          </p:cNvCxnSpPr>
          <p:nvPr/>
        </p:nvCxnSpPr>
        <p:spPr>
          <a:xfrm>
            <a:off x="3342290" y="4641368"/>
            <a:ext cx="0" cy="1155087"/>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7904888D-E13A-4C26-3698-BC410BBA1365}"/>
              </a:ext>
            </a:extLst>
          </p:cNvPr>
          <p:cNvSpPr txBox="1"/>
          <p:nvPr/>
        </p:nvSpPr>
        <p:spPr>
          <a:xfrm>
            <a:off x="2970723" y="4815814"/>
            <a:ext cx="369332" cy="707886"/>
          </a:xfrm>
          <a:prstGeom prst="rect">
            <a:avLst/>
          </a:prstGeom>
          <a:noFill/>
        </p:spPr>
        <p:txBody>
          <a:bodyPr vert="eaVert" wrap="none" rtlCol="0">
            <a:spAutoFit/>
          </a:bodyPr>
          <a:lstStyle/>
          <a:p>
            <a:r>
              <a:rPr lang="zh-CN" altLang="en-US" sz="1200" dirty="0"/>
              <a:t>回到主题</a:t>
            </a:r>
          </a:p>
        </p:txBody>
      </p:sp>
      <p:cxnSp>
        <p:nvCxnSpPr>
          <p:cNvPr id="37" name="直接箭头连接符 36">
            <a:extLst>
              <a:ext uri="{FF2B5EF4-FFF2-40B4-BE49-F238E27FC236}">
                <a16:creationId xmlns:a16="http://schemas.microsoft.com/office/drawing/2014/main" id="{F398CA96-71F7-599B-A811-3DCA66739C01}"/>
              </a:ext>
            </a:extLst>
          </p:cNvPr>
          <p:cNvCxnSpPr>
            <a:cxnSpLocks/>
          </p:cNvCxnSpPr>
          <p:nvPr/>
        </p:nvCxnSpPr>
        <p:spPr>
          <a:xfrm flipH="1">
            <a:off x="9661108" y="2667980"/>
            <a:ext cx="373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105F8C0A-C412-0D56-39E0-2AE13874B592}"/>
              </a:ext>
            </a:extLst>
          </p:cNvPr>
          <p:cNvCxnSpPr>
            <a:cxnSpLocks/>
          </p:cNvCxnSpPr>
          <p:nvPr/>
        </p:nvCxnSpPr>
        <p:spPr>
          <a:xfrm flipH="1">
            <a:off x="9661108" y="4815814"/>
            <a:ext cx="373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9229539-9EEA-810F-3F45-8B9812D93493}"/>
              </a:ext>
            </a:extLst>
          </p:cNvPr>
          <p:cNvCxnSpPr>
            <a:cxnSpLocks/>
          </p:cNvCxnSpPr>
          <p:nvPr/>
        </p:nvCxnSpPr>
        <p:spPr>
          <a:xfrm>
            <a:off x="10039482" y="2648656"/>
            <a:ext cx="0" cy="2167158"/>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4C69F651-0434-EB32-DFD8-CCFC9185960C}"/>
              </a:ext>
            </a:extLst>
          </p:cNvPr>
          <p:cNvSpPr txBox="1"/>
          <p:nvPr/>
        </p:nvSpPr>
        <p:spPr>
          <a:xfrm>
            <a:off x="10034402" y="3402087"/>
            <a:ext cx="369332" cy="707886"/>
          </a:xfrm>
          <a:prstGeom prst="rect">
            <a:avLst/>
          </a:prstGeom>
          <a:noFill/>
        </p:spPr>
        <p:txBody>
          <a:bodyPr vert="eaVert" wrap="none" rtlCol="0">
            <a:spAutoFit/>
          </a:bodyPr>
          <a:lstStyle/>
          <a:p>
            <a:r>
              <a:rPr lang="zh-CN" altLang="en-US" sz="1200" dirty="0"/>
              <a:t>严重跑题</a:t>
            </a:r>
          </a:p>
        </p:txBody>
      </p:sp>
      <p:cxnSp>
        <p:nvCxnSpPr>
          <p:cNvPr id="46" name="直接箭头连接符 45">
            <a:extLst>
              <a:ext uri="{FF2B5EF4-FFF2-40B4-BE49-F238E27FC236}">
                <a16:creationId xmlns:a16="http://schemas.microsoft.com/office/drawing/2014/main" id="{7DF77D9C-3AC4-CA18-16E0-2B7FC0D70AA1}"/>
              </a:ext>
            </a:extLst>
          </p:cNvPr>
          <p:cNvCxnSpPr>
            <a:cxnSpLocks/>
          </p:cNvCxnSpPr>
          <p:nvPr/>
        </p:nvCxnSpPr>
        <p:spPr>
          <a:xfrm>
            <a:off x="3310756" y="3186141"/>
            <a:ext cx="296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5C9A564A-D247-D35D-CBC0-F7CC7D443DBD}"/>
              </a:ext>
            </a:extLst>
          </p:cNvPr>
          <p:cNvSpPr txBox="1"/>
          <p:nvPr/>
        </p:nvSpPr>
        <p:spPr>
          <a:xfrm>
            <a:off x="2970723" y="2972282"/>
            <a:ext cx="369332" cy="400110"/>
          </a:xfrm>
          <a:prstGeom prst="rect">
            <a:avLst/>
          </a:prstGeom>
          <a:noFill/>
        </p:spPr>
        <p:txBody>
          <a:bodyPr vert="eaVert" wrap="none" rtlCol="0">
            <a:spAutoFit/>
          </a:bodyPr>
          <a:lstStyle/>
          <a:p>
            <a:r>
              <a:rPr lang="zh-CN" altLang="en-US" sz="1200" dirty="0"/>
              <a:t>跑题</a:t>
            </a:r>
          </a:p>
        </p:txBody>
      </p:sp>
      <p:sp>
        <p:nvSpPr>
          <p:cNvPr id="52" name="标题 1">
            <a:extLst>
              <a:ext uri="{FF2B5EF4-FFF2-40B4-BE49-F238E27FC236}">
                <a16:creationId xmlns:a16="http://schemas.microsoft.com/office/drawing/2014/main" id="{27EA8C0E-9C1A-2EFD-B432-21D794FD6A00}"/>
              </a:ext>
            </a:extLst>
          </p:cNvPr>
          <p:cNvSpPr>
            <a:spLocks noGrp="1"/>
          </p:cNvSpPr>
          <p:nvPr>
            <p:ph type="title"/>
          </p:nvPr>
        </p:nvSpPr>
        <p:spPr>
          <a:xfrm>
            <a:off x="1606550" y="344317"/>
            <a:ext cx="8643848" cy="480131"/>
          </a:xfrm>
        </p:spPr>
        <p:txBody>
          <a:bodyPr/>
          <a:lstStyle/>
          <a:p>
            <a:r>
              <a:rPr lang="zh-CN" altLang="en-US" dirty="0"/>
              <a:t>实验  </a:t>
            </a:r>
            <a:r>
              <a:rPr lang="en-US" altLang="zh-CN" dirty="0"/>
              <a:t>case study</a:t>
            </a:r>
            <a:endParaRPr lang="zh-CN" altLang="en-US" dirty="0"/>
          </a:p>
        </p:txBody>
      </p:sp>
      <p:sp>
        <p:nvSpPr>
          <p:cNvPr id="53" name="文本框 52">
            <a:extLst>
              <a:ext uri="{FF2B5EF4-FFF2-40B4-BE49-F238E27FC236}">
                <a16:creationId xmlns:a16="http://schemas.microsoft.com/office/drawing/2014/main" id="{F0E9B96D-5E42-C305-180A-646D43EF92F7}"/>
              </a:ext>
            </a:extLst>
          </p:cNvPr>
          <p:cNvSpPr txBox="1"/>
          <p:nvPr/>
        </p:nvSpPr>
        <p:spPr>
          <a:xfrm>
            <a:off x="580171" y="2257296"/>
            <a:ext cx="2417089" cy="646331"/>
          </a:xfrm>
          <a:prstGeom prst="rect">
            <a:avLst/>
          </a:prstGeom>
          <a:noFill/>
        </p:spPr>
        <p:txBody>
          <a:bodyPr wrap="square" rtlCol="0">
            <a:spAutoFit/>
          </a:bodyPr>
          <a:lstStyle/>
          <a:p>
            <a:r>
              <a:rPr lang="zh-CN" altLang="en-US" sz="1200" dirty="0"/>
              <a:t>由于反驳对辩时，输入历史对辩信息，如果之前出现了跑题，则之后便会越发严重。</a:t>
            </a:r>
          </a:p>
        </p:txBody>
      </p:sp>
    </p:spTree>
    <p:extLst>
      <p:ext uri="{BB962C8B-B14F-4D97-AF65-F5344CB8AC3E}">
        <p14:creationId xmlns:p14="http://schemas.microsoft.com/office/powerpoint/2010/main" val="413920224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9A173-E580-7335-1048-68E1872EA05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CEFB88D-5D9E-1124-C457-3CCA95A99575}"/>
              </a:ext>
            </a:extLst>
          </p:cNvPr>
          <p:cNvSpPr>
            <a:spLocks noGrp="1"/>
          </p:cNvSpPr>
          <p:nvPr>
            <p:ph type="title"/>
          </p:nvPr>
        </p:nvSpPr>
        <p:spPr/>
        <p:txBody>
          <a:bodyPr/>
          <a:lstStyle/>
          <a:p>
            <a:r>
              <a:rPr lang="zh-CN" altLang="en-US" dirty="0"/>
              <a:t>实验</a:t>
            </a:r>
          </a:p>
        </p:txBody>
      </p:sp>
      <p:sp>
        <p:nvSpPr>
          <p:cNvPr id="3" name="文本框 2">
            <a:extLst>
              <a:ext uri="{FF2B5EF4-FFF2-40B4-BE49-F238E27FC236}">
                <a16:creationId xmlns:a16="http://schemas.microsoft.com/office/drawing/2014/main" id="{AF889C03-7A7A-33D7-F981-DE5413993D0D}"/>
              </a:ext>
            </a:extLst>
          </p:cNvPr>
          <p:cNvSpPr txBox="1"/>
          <p:nvPr/>
        </p:nvSpPr>
        <p:spPr>
          <a:xfrm>
            <a:off x="2545898" y="344317"/>
            <a:ext cx="3230144" cy="461665"/>
          </a:xfrm>
          <a:prstGeom prst="rect">
            <a:avLst/>
          </a:prstGeom>
          <a:noFill/>
        </p:spPr>
        <p:txBody>
          <a:bodyPr wrap="square" rtlCol="0">
            <a:spAutoFit/>
          </a:bodyPr>
          <a:lstStyle/>
          <a:p>
            <a:pPr lvl="0" eaLnBrk="0" fontAlgn="base" hangingPunct="0">
              <a:spcBef>
                <a:spcPct val="0"/>
              </a:spcBef>
              <a:spcAft>
                <a:spcPct val="0"/>
              </a:spcAft>
              <a:defRPr/>
            </a:pPr>
            <a:r>
              <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评估</a:t>
            </a:r>
          </a:p>
        </p:txBody>
      </p:sp>
      <p:sp>
        <p:nvSpPr>
          <p:cNvPr id="4" name="文本框 3">
            <a:extLst>
              <a:ext uri="{FF2B5EF4-FFF2-40B4-BE49-F238E27FC236}">
                <a16:creationId xmlns:a16="http://schemas.microsoft.com/office/drawing/2014/main" id="{C03686F7-F6A9-7B96-2436-5D01B3AE5DDE}"/>
              </a:ext>
            </a:extLst>
          </p:cNvPr>
          <p:cNvSpPr txBox="1"/>
          <p:nvPr/>
        </p:nvSpPr>
        <p:spPr>
          <a:xfrm>
            <a:off x="342650" y="996280"/>
            <a:ext cx="4540025" cy="461665"/>
          </a:xfrm>
          <a:prstGeom prst="rect">
            <a:avLst/>
          </a:prstGeom>
          <a:noFill/>
          <a:ln>
            <a:solidFill>
              <a:schemeClr val="accent4">
                <a:lumMod val="40000"/>
                <a:lumOff val="60000"/>
              </a:schemeClr>
            </a:solidFill>
          </a:ln>
        </p:spPr>
        <p:txBody>
          <a:bodyPr wrap="square" rtlCol="0">
            <a:spAutoFit/>
          </a:bodyPr>
          <a:lstStyle/>
          <a:p>
            <a:r>
              <a:rPr lang="zh-CN" altLang="en-US" sz="1200" dirty="0"/>
              <a:t>为定量评估微调后模型的效果。我们构建脚本，将对辩内容保存为文档，并将文档输入给大模型进行评分。</a:t>
            </a:r>
          </a:p>
        </p:txBody>
      </p:sp>
      <p:sp>
        <p:nvSpPr>
          <p:cNvPr id="6" name="文本框 5">
            <a:extLst>
              <a:ext uri="{FF2B5EF4-FFF2-40B4-BE49-F238E27FC236}">
                <a16:creationId xmlns:a16="http://schemas.microsoft.com/office/drawing/2014/main" id="{5FF9DD56-CFE5-1318-14B4-38B18BB5A766}"/>
              </a:ext>
            </a:extLst>
          </p:cNvPr>
          <p:cNvSpPr txBox="1"/>
          <p:nvPr/>
        </p:nvSpPr>
        <p:spPr>
          <a:xfrm>
            <a:off x="2213355" y="1645646"/>
            <a:ext cx="2669320" cy="338554"/>
          </a:xfrm>
          <a:prstGeom prst="rect">
            <a:avLst/>
          </a:prstGeom>
          <a:solidFill>
            <a:schemeClr val="accent5">
              <a:lumMod val="60000"/>
              <a:lumOff val="40000"/>
            </a:schemeClr>
          </a:solidFill>
        </p:spPr>
        <p:txBody>
          <a:bodyPr wrap="none" rtlCol="0">
            <a:spAutoFit/>
          </a:bodyPr>
          <a:lstStyle/>
          <a:p>
            <a:r>
              <a:rPr lang="zh-CN" altLang="en-US" sz="1600" dirty="0"/>
              <a:t>评估模型 </a:t>
            </a:r>
            <a:r>
              <a:rPr lang="en-US" altLang="zh-CN" sz="1600" dirty="0"/>
              <a:t>gemini-2.5-flash</a:t>
            </a:r>
          </a:p>
        </p:txBody>
      </p:sp>
      <p:sp>
        <p:nvSpPr>
          <p:cNvPr id="18" name="文本框 17">
            <a:extLst>
              <a:ext uri="{FF2B5EF4-FFF2-40B4-BE49-F238E27FC236}">
                <a16:creationId xmlns:a16="http://schemas.microsoft.com/office/drawing/2014/main" id="{2C0D279F-100E-D8BF-D6FE-70580F3AF50D}"/>
              </a:ext>
            </a:extLst>
          </p:cNvPr>
          <p:cNvSpPr txBox="1"/>
          <p:nvPr/>
        </p:nvSpPr>
        <p:spPr>
          <a:xfrm>
            <a:off x="342650" y="2051751"/>
            <a:ext cx="4540025" cy="830997"/>
          </a:xfrm>
          <a:prstGeom prst="rect">
            <a:avLst/>
          </a:prstGeom>
          <a:solidFill>
            <a:schemeClr val="accent4">
              <a:lumMod val="20000"/>
              <a:lumOff val="80000"/>
            </a:schemeClr>
          </a:solidFill>
          <a:ln>
            <a:solidFill>
              <a:schemeClr val="accent4">
                <a:lumMod val="40000"/>
                <a:lumOff val="60000"/>
              </a:schemeClr>
            </a:solidFill>
          </a:ln>
        </p:spPr>
        <p:txBody>
          <a:bodyPr wrap="none" rtlCol="0">
            <a:spAutoFit/>
          </a:bodyPr>
          <a:lstStyle/>
          <a:p>
            <a:r>
              <a:rPr lang="zh-CN" altLang="zh-CN" sz="1200" dirty="0">
                <a:latin typeface="Arial Unicode MS"/>
                <a:ea typeface="JetBrains Mono"/>
              </a:rPr>
              <a:t>1.  </a:t>
            </a:r>
            <a:r>
              <a:rPr lang="zh-CN" altLang="zh-CN" sz="1200" b="1" dirty="0">
                <a:latin typeface="宋体" panose="02010600030101010101" pitchFamily="2" charset="-122"/>
                <a:ea typeface="宋体" panose="02010600030101010101" pitchFamily="2" charset="-122"/>
              </a:rPr>
              <a:t>辩论质量</a:t>
            </a:r>
            <a:r>
              <a:rPr lang="zh-CN" altLang="en-US" sz="1200" b="1" dirty="0">
                <a:latin typeface="宋体" panose="02010600030101010101" pitchFamily="2" charset="-122"/>
                <a:ea typeface="宋体" panose="02010600030101010101" pitchFamily="2" charset="-122"/>
              </a:rPr>
              <a:t>分</a:t>
            </a:r>
            <a:r>
              <a:rPr lang="zh-CN" altLang="zh-CN" sz="1200" dirty="0">
                <a:latin typeface="Arial Unicode MS"/>
                <a:ea typeface="JetBrains Mono"/>
              </a:rPr>
              <a:t>:</a:t>
            </a:r>
            <a:br>
              <a:rPr lang="zh-CN" altLang="zh-CN" sz="1200" dirty="0">
                <a:latin typeface="Arial Unicode MS"/>
                <a:ea typeface="JetBrains Mono"/>
              </a:rPr>
            </a:br>
            <a:r>
              <a:rPr lang="zh-CN" altLang="zh-CN" sz="1200" dirty="0">
                <a:latin typeface="Arial Unicode MS"/>
                <a:ea typeface="JetBrains Mono"/>
              </a:rPr>
              <a:t>    -   </a:t>
            </a:r>
            <a:r>
              <a:rPr lang="zh-CN" altLang="zh-CN" sz="1200" dirty="0">
                <a:latin typeface="宋体" panose="02010600030101010101" pitchFamily="2" charset="-122"/>
                <a:ea typeface="宋体" panose="02010600030101010101" pitchFamily="2" charset="-122"/>
              </a:rPr>
              <a:t>评估语言风格是否流畅、专业、有文采。</a:t>
            </a:r>
            <a:br>
              <a:rPr lang="zh-CN" altLang="zh-CN" sz="1200" dirty="0">
                <a:latin typeface="宋体" panose="02010600030101010101" pitchFamily="2" charset="-122"/>
                <a:ea typeface="宋体" panose="02010600030101010101" pitchFamily="2" charset="-122"/>
              </a:rPr>
            </a:br>
            <a:r>
              <a:rPr lang="zh-CN" altLang="zh-CN" sz="1200" dirty="0">
                <a:latin typeface="Arial Unicode MS"/>
                <a:ea typeface="JetBrains Mono"/>
              </a:rPr>
              <a:t>    -   </a:t>
            </a:r>
            <a:r>
              <a:rPr lang="zh-CN" altLang="zh-CN" sz="1200" dirty="0">
                <a:latin typeface="宋体" panose="02010600030101010101" pitchFamily="2" charset="-122"/>
                <a:ea typeface="宋体" panose="02010600030101010101" pitchFamily="2" charset="-122"/>
              </a:rPr>
              <a:t>评估论据是否充实，是否使用了例子、数据或合理的引证。</a:t>
            </a:r>
            <a:br>
              <a:rPr lang="zh-CN" altLang="zh-CN" sz="1200" dirty="0">
                <a:latin typeface="宋体" panose="02010600030101010101" pitchFamily="2" charset="-122"/>
                <a:ea typeface="宋体" panose="02010600030101010101" pitchFamily="2" charset="-122"/>
              </a:rPr>
            </a:br>
            <a:r>
              <a:rPr lang="zh-CN" altLang="zh-CN" sz="1200" dirty="0">
                <a:latin typeface="Arial Unicode MS"/>
                <a:ea typeface="JetBrains Mono"/>
              </a:rPr>
              <a:t>    -   </a:t>
            </a:r>
            <a:r>
              <a:rPr lang="zh-CN" altLang="zh-CN" sz="1200" dirty="0">
                <a:latin typeface="宋体" panose="02010600030101010101" pitchFamily="2" charset="-122"/>
                <a:ea typeface="宋体" panose="02010600030101010101" pitchFamily="2" charset="-122"/>
              </a:rPr>
              <a:t>高分代表语言表现力强，论证有血有肉。</a:t>
            </a:r>
            <a:endParaRPr lang="zh-CN" altLang="en-US" sz="1200" dirty="0"/>
          </a:p>
        </p:txBody>
      </p:sp>
      <p:sp>
        <p:nvSpPr>
          <p:cNvPr id="19" name="文本框 18">
            <a:extLst>
              <a:ext uri="{FF2B5EF4-FFF2-40B4-BE49-F238E27FC236}">
                <a16:creationId xmlns:a16="http://schemas.microsoft.com/office/drawing/2014/main" id="{3DBA3212-01BB-2D81-6C77-74435E37C2DB}"/>
              </a:ext>
            </a:extLst>
          </p:cNvPr>
          <p:cNvSpPr txBox="1"/>
          <p:nvPr/>
        </p:nvSpPr>
        <p:spPr>
          <a:xfrm>
            <a:off x="342650" y="3017851"/>
            <a:ext cx="4540025" cy="1384995"/>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r>
              <a:rPr lang="zh-CN" altLang="zh-CN" sz="1200" b="1" dirty="0">
                <a:latin typeface="宋体" panose="02010600030101010101" pitchFamily="2" charset="-122"/>
                <a:ea typeface="宋体" panose="02010600030101010101" pitchFamily="2" charset="-122"/>
              </a:rPr>
              <a:t>2.  逻辑思维分</a:t>
            </a:r>
            <a:r>
              <a:rPr lang="zh-CN" altLang="zh-CN" sz="1200" dirty="0">
                <a:latin typeface="宋体" panose="02010600030101010101" pitchFamily="2" charset="-122"/>
                <a:ea typeface="宋体" panose="02010600030101010101" pitchFamily="2" charset="-122"/>
              </a:rPr>
              <a:t>:</a:t>
            </a:r>
            <a:br>
              <a:rPr lang="zh-CN" altLang="zh-CN" sz="1200" dirty="0">
                <a:latin typeface="宋体" panose="02010600030101010101" pitchFamily="2" charset="-122"/>
                <a:ea typeface="宋体" panose="02010600030101010101" pitchFamily="2" charset="-122"/>
              </a:rPr>
            </a:br>
            <a:r>
              <a:rPr lang="zh-CN" altLang="zh-CN" sz="1200" dirty="0">
                <a:latin typeface="宋体" panose="02010600030101010101" pitchFamily="2" charset="-122"/>
                <a:ea typeface="宋体" panose="02010600030101010101" pitchFamily="2" charset="-122"/>
              </a:rPr>
              <a:t>    -   重点评估“自由辩论”和“总结陈词”阶段。</a:t>
            </a:r>
            <a:br>
              <a:rPr lang="zh-CN" altLang="zh-CN" sz="1200" dirty="0">
                <a:latin typeface="宋体" panose="02010600030101010101" pitchFamily="2" charset="-122"/>
                <a:ea typeface="宋体" panose="02010600030101010101" pitchFamily="2" charset="-122"/>
              </a:rPr>
            </a:br>
            <a:r>
              <a:rPr lang="zh-CN" altLang="zh-CN" sz="1200" dirty="0">
                <a:latin typeface="宋体" panose="02010600030101010101" pitchFamily="2" charset="-122"/>
                <a:ea typeface="宋体" panose="02010600030101010101" pitchFamily="2" charset="-122"/>
              </a:rPr>
              <a:t>    -   评估双方是否真正针对对方的论点进行反驳，还是在自</a:t>
            </a:r>
            <a:r>
              <a:rPr lang="en-US" altLang="zh-CN" sz="1200" dirty="0">
                <a:latin typeface="宋体" panose="02010600030101010101" pitchFamily="2" charset="-122"/>
                <a:ea typeface="宋体" panose="02010600030101010101" pitchFamily="2" charset="-122"/>
              </a:rPr>
              <a:t>	</a:t>
            </a:r>
            <a:r>
              <a:rPr lang="zh-CN" altLang="zh-CN" sz="1200" dirty="0">
                <a:latin typeface="宋体" panose="02010600030101010101" pitchFamily="2" charset="-122"/>
                <a:ea typeface="宋体" panose="02010600030101010101" pitchFamily="2" charset="-122"/>
              </a:rPr>
              <a:t>说自话。</a:t>
            </a:r>
            <a:br>
              <a:rPr lang="zh-CN" altLang="zh-CN" sz="1200" dirty="0">
                <a:latin typeface="宋体" panose="02010600030101010101" pitchFamily="2" charset="-122"/>
                <a:ea typeface="宋体" panose="02010600030101010101" pitchFamily="2" charset="-122"/>
              </a:rPr>
            </a:br>
            <a:r>
              <a:rPr lang="zh-CN" altLang="zh-CN" sz="1200" dirty="0">
                <a:latin typeface="宋体" panose="02010600030101010101" pitchFamily="2" charset="-122"/>
                <a:ea typeface="宋体" panose="02010600030101010101" pitchFamily="2" charset="-122"/>
              </a:rPr>
              <a:t>    -   评估反驳是否展现了逻辑推导（例如归谬、演绎、识别</a:t>
            </a:r>
            <a:r>
              <a:rPr lang="en-US" altLang="zh-CN" sz="1200" dirty="0">
                <a:latin typeface="宋体" panose="02010600030101010101" pitchFamily="2" charset="-122"/>
                <a:ea typeface="宋体" panose="02010600030101010101" pitchFamily="2" charset="-122"/>
              </a:rPr>
              <a:t>	</a:t>
            </a:r>
            <a:r>
              <a:rPr lang="zh-CN" altLang="zh-CN" sz="1200" dirty="0">
                <a:latin typeface="宋体" panose="02010600030101010101" pitchFamily="2" charset="-122"/>
                <a:ea typeface="宋体" panose="02010600030101010101" pitchFamily="2" charset="-122"/>
              </a:rPr>
              <a:t>对方的逻辑漏洞）。</a:t>
            </a:r>
            <a:br>
              <a:rPr lang="zh-CN" altLang="zh-CN" sz="1200" dirty="0">
                <a:latin typeface="宋体" panose="02010600030101010101" pitchFamily="2" charset="-122"/>
                <a:ea typeface="宋体" panose="02010600030101010101" pitchFamily="2" charset="-122"/>
              </a:rPr>
            </a:br>
            <a:r>
              <a:rPr lang="zh-CN" altLang="zh-CN" sz="1200" dirty="0">
                <a:latin typeface="宋体" panose="02010600030101010101" pitchFamily="2" charset="-122"/>
                <a:ea typeface="宋体" panose="02010600030101010101" pitchFamily="2" charset="-122"/>
              </a:rPr>
              <a:t>    -   高分代表交锋质量高，逻辑性强。</a:t>
            </a:r>
            <a:endParaRPr lang="zh-CN" altLang="en-US" sz="1200"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B11EF515-F317-0C96-A62F-9100C5ECFEDE}"/>
              </a:ext>
            </a:extLst>
          </p:cNvPr>
          <p:cNvSpPr txBox="1"/>
          <p:nvPr/>
        </p:nvSpPr>
        <p:spPr>
          <a:xfrm>
            <a:off x="342650" y="4537949"/>
            <a:ext cx="4540025" cy="1200329"/>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r>
              <a:rPr lang="zh-CN" altLang="zh-CN" sz="1200" b="1" dirty="0">
                <a:latin typeface="宋体" panose="02010600030101010101" pitchFamily="2" charset="-122"/>
                <a:ea typeface="宋体" panose="02010600030101010101" pitchFamily="2" charset="-122"/>
              </a:rPr>
              <a:t>3. 跑题分:</a:t>
            </a:r>
            <a:br>
              <a:rPr lang="zh-CN" altLang="zh-CN" sz="1200" dirty="0">
                <a:latin typeface="宋体" panose="02010600030101010101" pitchFamily="2" charset="-122"/>
                <a:ea typeface="宋体" panose="02010600030101010101" pitchFamily="2" charset="-122"/>
              </a:rPr>
            </a:br>
            <a:r>
              <a:rPr lang="zh-CN" altLang="zh-CN" sz="1200" dirty="0">
                <a:latin typeface="宋体" panose="02010600030101010101" pitchFamily="2" charset="-122"/>
                <a:ea typeface="宋体" panose="02010600030101010101" pitchFamily="2" charset="-122"/>
              </a:rPr>
              <a:t>    -   评估整场辩论的焦点是否一致，是否围绕核心辩题展开。</a:t>
            </a:r>
            <a:br>
              <a:rPr lang="zh-CN" altLang="zh-CN" sz="1200" dirty="0">
                <a:latin typeface="宋体" panose="02010600030101010101" pitchFamily="2" charset="-122"/>
                <a:ea typeface="宋体" panose="02010600030101010101" pitchFamily="2" charset="-122"/>
              </a:rPr>
            </a:br>
            <a:r>
              <a:rPr lang="zh-CN" altLang="zh-CN" sz="1200" dirty="0">
                <a:latin typeface="宋体" panose="02010600030101010101" pitchFamily="2" charset="-122"/>
                <a:ea typeface="宋体" panose="02010600030101010101" pitchFamily="2" charset="-122"/>
              </a:rPr>
              <a:t>    -   重点关注是否出现了“讨论辩论方法论而非辩题本身”、</a:t>
            </a:r>
            <a:r>
              <a:rPr lang="en-US" altLang="zh-CN" sz="1200" dirty="0">
                <a:latin typeface="宋体" panose="02010600030101010101" pitchFamily="2" charset="-122"/>
                <a:ea typeface="宋体" panose="02010600030101010101" pitchFamily="2" charset="-122"/>
              </a:rPr>
              <a:t>	</a:t>
            </a:r>
            <a:r>
              <a:rPr lang="zh-CN" altLang="zh-CN" sz="1200" dirty="0">
                <a:latin typeface="宋体" panose="02010600030101010101" pitchFamily="2" charset="-122"/>
                <a:ea typeface="宋体" panose="02010600030101010101" pitchFamily="2" charset="-122"/>
              </a:rPr>
              <a:t>角色混淆（幻觉）、或无意义的重复。</a:t>
            </a:r>
            <a:br>
              <a:rPr lang="zh-CN" altLang="zh-CN" sz="1200" dirty="0">
                <a:latin typeface="宋体" panose="02010600030101010101" pitchFamily="2" charset="-122"/>
                <a:ea typeface="宋体" panose="02010600030101010101" pitchFamily="2" charset="-122"/>
              </a:rPr>
            </a:br>
            <a:r>
              <a:rPr lang="zh-CN" altLang="zh-CN" sz="1200" dirty="0">
                <a:latin typeface="宋体" panose="02010600030101010101" pitchFamily="2" charset="-122"/>
                <a:ea typeface="宋体" panose="02010600030101010101" pitchFamily="2" charset="-122"/>
              </a:rPr>
              <a:t>    -   高分代表AI很好地遵循了指令，保持了对话的连贯性和</a:t>
            </a:r>
            <a:r>
              <a:rPr lang="en-US" altLang="zh-CN" sz="1200" dirty="0">
                <a:latin typeface="宋体" panose="02010600030101010101" pitchFamily="2" charset="-122"/>
                <a:ea typeface="宋体" panose="02010600030101010101" pitchFamily="2" charset="-122"/>
              </a:rPr>
              <a:t>	</a:t>
            </a:r>
            <a:r>
              <a:rPr lang="zh-CN" altLang="zh-CN" sz="1200" dirty="0">
                <a:latin typeface="宋体" panose="02010600030101010101" pitchFamily="2" charset="-122"/>
                <a:ea typeface="宋体" panose="02010600030101010101" pitchFamily="2" charset="-122"/>
              </a:rPr>
              <a:t>目的性。</a:t>
            </a:r>
            <a:endParaRPr lang="zh-CN" altLang="en-US" sz="1200" dirty="0">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3D0A3B7F-7BAB-653B-29DF-DD4DB5B26A41}"/>
              </a:ext>
            </a:extLst>
          </p:cNvPr>
          <p:cNvSpPr txBox="1"/>
          <p:nvPr/>
        </p:nvSpPr>
        <p:spPr>
          <a:xfrm>
            <a:off x="342650" y="1642611"/>
            <a:ext cx="1728346" cy="338554"/>
          </a:xfrm>
          <a:prstGeom prst="rect">
            <a:avLst/>
          </a:prstGeom>
          <a:solidFill>
            <a:schemeClr val="accent5">
              <a:lumMod val="75000"/>
            </a:schemeClr>
          </a:solidFill>
        </p:spPr>
        <p:txBody>
          <a:bodyPr wrap="square" rtlCol="0">
            <a:spAutoFit/>
          </a:bodyPr>
          <a:lstStyle/>
          <a:p>
            <a:r>
              <a:rPr lang="zh-CN" altLang="en-US" sz="1600" dirty="0"/>
              <a:t>评估标准</a:t>
            </a:r>
            <a:endParaRPr lang="en-US" altLang="zh-CN" sz="1600" dirty="0"/>
          </a:p>
        </p:txBody>
      </p:sp>
      <p:graphicFrame>
        <p:nvGraphicFramePr>
          <p:cNvPr id="31" name="图表 30">
            <a:extLst>
              <a:ext uri="{FF2B5EF4-FFF2-40B4-BE49-F238E27FC236}">
                <a16:creationId xmlns:a16="http://schemas.microsoft.com/office/drawing/2014/main" id="{574E7C9E-DAF8-3E57-4BE5-9D08875AA414}"/>
              </a:ext>
            </a:extLst>
          </p:cNvPr>
          <p:cNvGraphicFramePr/>
          <p:nvPr>
            <p:extLst>
              <p:ext uri="{D42A27DB-BD31-4B8C-83A1-F6EECF244321}">
                <p14:modId xmlns:p14="http://schemas.microsoft.com/office/powerpoint/2010/main" val="2214067542"/>
              </p:ext>
            </p:extLst>
          </p:nvPr>
        </p:nvGraphicFramePr>
        <p:xfrm>
          <a:off x="5030288" y="1684337"/>
          <a:ext cx="2742316" cy="2718509"/>
        </p:xfrm>
        <a:graphic>
          <a:graphicData uri="http://schemas.openxmlformats.org/drawingml/2006/chart">
            <c:chart xmlns:c="http://schemas.openxmlformats.org/drawingml/2006/chart" xmlns:r="http://schemas.openxmlformats.org/officeDocument/2006/relationships" r:id="rId2"/>
          </a:graphicData>
        </a:graphic>
      </p:graphicFrame>
      <p:sp>
        <p:nvSpPr>
          <p:cNvPr id="33" name="文本框 32">
            <a:extLst>
              <a:ext uri="{FF2B5EF4-FFF2-40B4-BE49-F238E27FC236}">
                <a16:creationId xmlns:a16="http://schemas.microsoft.com/office/drawing/2014/main" id="{543DB91B-5EA4-AB22-826F-B50F3D5BC03F}"/>
              </a:ext>
            </a:extLst>
          </p:cNvPr>
          <p:cNvSpPr txBox="1"/>
          <p:nvPr/>
        </p:nvSpPr>
        <p:spPr>
          <a:xfrm>
            <a:off x="5045726" y="996280"/>
            <a:ext cx="2758892" cy="646331"/>
          </a:xfrm>
          <a:prstGeom prst="rect">
            <a:avLst/>
          </a:prstGeom>
          <a:noFill/>
          <a:ln>
            <a:solidFill>
              <a:schemeClr val="accent4">
                <a:lumMod val="40000"/>
                <a:lumOff val="60000"/>
              </a:schemeClr>
            </a:solidFill>
          </a:ln>
        </p:spPr>
        <p:txBody>
          <a:bodyPr wrap="square" rtlCol="0">
            <a:spAutoFit/>
          </a:bodyPr>
          <a:lstStyle/>
          <a:p>
            <a:r>
              <a:rPr lang="zh-CN" altLang="en-US" sz="1200" dirty="0"/>
              <a:t>我们用两个模型对</a:t>
            </a:r>
            <a:r>
              <a:rPr lang="en-US" altLang="zh-CN" sz="1200" dirty="0"/>
              <a:t>5</a:t>
            </a:r>
            <a:r>
              <a:rPr lang="zh-CN" altLang="en-US" sz="1200" dirty="0"/>
              <a:t>个相同的辩题进行辩论，输出全部辩论内容送入评测。得到如图结果。</a:t>
            </a:r>
          </a:p>
        </p:txBody>
      </p:sp>
      <p:graphicFrame>
        <p:nvGraphicFramePr>
          <p:cNvPr id="34" name="表格 33">
            <a:extLst>
              <a:ext uri="{FF2B5EF4-FFF2-40B4-BE49-F238E27FC236}">
                <a16:creationId xmlns:a16="http://schemas.microsoft.com/office/drawing/2014/main" id="{6D29401D-CACA-2B9B-AD9E-A9F7C607628B}"/>
              </a:ext>
            </a:extLst>
          </p:cNvPr>
          <p:cNvGraphicFramePr>
            <a:graphicFrameLocks noGrp="1"/>
          </p:cNvGraphicFramePr>
          <p:nvPr>
            <p:extLst>
              <p:ext uri="{D42A27DB-BD31-4B8C-83A1-F6EECF244321}">
                <p14:modId xmlns:p14="http://schemas.microsoft.com/office/powerpoint/2010/main" val="2841723277"/>
              </p:ext>
            </p:extLst>
          </p:nvPr>
        </p:nvGraphicFramePr>
        <p:xfrm>
          <a:off x="7970403" y="989221"/>
          <a:ext cx="3936571" cy="1576230"/>
        </p:xfrm>
        <a:graphic>
          <a:graphicData uri="http://schemas.openxmlformats.org/drawingml/2006/table">
            <a:tbl>
              <a:tblPr firstRow="1" bandRow="1">
                <a:tableStyleId>{5C22544A-7EE6-4342-B048-85BDC9FD1C3A}</a:tableStyleId>
              </a:tblPr>
              <a:tblGrid>
                <a:gridCol w="648022">
                  <a:extLst>
                    <a:ext uri="{9D8B030D-6E8A-4147-A177-3AD203B41FA5}">
                      <a16:colId xmlns:a16="http://schemas.microsoft.com/office/drawing/2014/main" val="3979825729"/>
                    </a:ext>
                  </a:extLst>
                </a:gridCol>
                <a:gridCol w="281238">
                  <a:extLst>
                    <a:ext uri="{9D8B030D-6E8A-4147-A177-3AD203B41FA5}">
                      <a16:colId xmlns:a16="http://schemas.microsoft.com/office/drawing/2014/main" val="3482734414"/>
                    </a:ext>
                  </a:extLst>
                </a:gridCol>
                <a:gridCol w="384153">
                  <a:extLst>
                    <a:ext uri="{9D8B030D-6E8A-4147-A177-3AD203B41FA5}">
                      <a16:colId xmlns:a16="http://schemas.microsoft.com/office/drawing/2014/main" val="501601835"/>
                    </a:ext>
                  </a:extLst>
                </a:gridCol>
                <a:gridCol w="384179">
                  <a:extLst>
                    <a:ext uri="{9D8B030D-6E8A-4147-A177-3AD203B41FA5}">
                      <a16:colId xmlns:a16="http://schemas.microsoft.com/office/drawing/2014/main" val="2398010840"/>
                    </a:ext>
                  </a:extLst>
                </a:gridCol>
                <a:gridCol w="284235">
                  <a:extLst>
                    <a:ext uri="{9D8B030D-6E8A-4147-A177-3AD203B41FA5}">
                      <a16:colId xmlns:a16="http://schemas.microsoft.com/office/drawing/2014/main" val="1163319293"/>
                    </a:ext>
                  </a:extLst>
                </a:gridCol>
                <a:gridCol w="306705">
                  <a:extLst>
                    <a:ext uri="{9D8B030D-6E8A-4147-A177-3AD203B41FA5}">
                      <a16:colId xmlns:a16="http://schemas.microsoft.com/office/drawing/2014/main" val="1253125656"/>
                    </a:ext>
                  </a:extLst>
                </a:gridCol>
                <a:gridCol w="306287">
                  <a:extLst>
                    <a:ext uri="{9D8B030D-6E8A-4147-A177-3AD203B41FA5}">
                      <a16:colId xmlns:a16="http://schemas.microsoft.com/office/drawing/2014/main" val="3608179556"/>
                    </a:ext>
                  </a:extLst>
                </a:gridCol>
                <a:gridCol w="401332">
                  <a:extLst>
                    <a:ext uri="{9D8B030D-6E8A-4147-A177-3AD203B41FA5}">
                      <a16:colId xmlns:a16="http://schemas.microsoft.com/office/drawing/2014/main" val="1013969722"/>
                    </a:ext>
                  </a:extLst>
                </a:gridCol>
                <a:gridCol w="313055">
                  <a:extLst>
                    <a:ext uri="{9D8B030D-6E8A-4147-A177-3AD203B41FA5}">
                      <a16:colId xmlns:a16="http://schemas.microsoft.com/office/drawing/2014/main" val="765713791"/>
                    </a:ext>
                  </a:extLst>
                </a:gridCol>
                <a:gridCol w="249769">
                  <a:extLst>
                    <a:ext uri="{9D8B030D-6E8A-4147-A177-3AD203B41FA5}">
                      <a16:colId xmlns:a16="http://schemas.microsoft.com/office/drawing/2014/main" val="3386104189"/>
                    </a:ext>
                  </a:extLst>
                </a:gridCol>
                <a:gridCol w="377596">
                  <a:extLst>
                    <a:ext uri="{9D8B030D-6E8A-4147-A177-3AD203B41FA5}">
                      <a16:colId xmlns:a16="http://schemas.microsoft.com/office/drawing/2014/main" val="484420430"/>
                    </a:ext>
                  </a:extLst>
                </a:gridCol>
              </a:tblGrid>
              <a:tr h="263430">
                <a:tc>
                  <a:txBody>
                    <a:bodyPr/>
                    <a:lstStyle/>
                    <a:p>
                      <a:pPr algn="ctr"/>
                      <a:r>
                        <a:rPr lang="zh-CN" altLang="en-US" sz="1100" dirty="0"/>
                        <a:t>辩题</a:t>
                      </a:r>
                    </a:p>
                  </a:txBody>
                  <a:tcPr/>
                </a:tc>
                <a:tc gridSpan="2">
                  <a:txBody>
                    <a:bodyPr/>
                    <a:lstStyle/>
                    <a:p>
                      <a:pPr algn="ctr"/>
                      <a:r>
                        <a:rPr lang="en-US" altLang="zh-CN" sz="1100" dirty="0"/>
                        <a:t>1</a:t>
                      </a:r>
                    </a:p>
                  </a:txBody>
                  <a:tcPr/>
                </a:tc>
                <a:tc hMerge="1">
                  <a:txBody>
                    <a:bodyPr/>
                    <a:lstStyle/>
                    <a:p>
                      <a:endParaRPr dirty="0"/>
                    </a:p>
                  </a:txBody>
                  <a:tcPr/>
                </a:tc>
                <a:tc gridSpan="2">
                  <a:txBody>
                    <a:bodyPr/>
                    <a:lstStyle/>
                    <a:p>
                      <a:pPr algn="ctr"/>
                      <a:r>
                        <a:rPr lang="en-US" altLang="zh-CN" sz="1100" dirty="0"/>
                        <a:t>2</a:t>
                      </a:r>
                      <a:endParaRPr lang="zh-CN" altLang="en-US" sz="1100" dirty="0"/>
                    </a:p>
                  </a:txBody>
                  <a:tcPr/>
                </a:tc>
                <a:tc hMerge="1">
                  <a:txBody>
                    <a:bodyPr/>
                    <a:lstStyle/>
                    <a:p>
                      <a:endParaRPr lang="zh-CN" altLang="en-US" dirty="0"/>
                    </a:p>
                  </a:txBody>
                  <a:tcPr/>
                </a:tc>
                <a:tc gridSpan="2">
                  <a:txBody>
                    <a:bodyPr/>
                    <a:lstStyle/>
                    <a:p>
                      <a:pPr algn="ctr"/>
                      <a:r>
                        <a:rPr lang="en-US" altLang="zh-CN" sz="1100" dirty="0"/>
                        <a:t>3</a:t>
                      </a:r>
                      <a:endParaRPr lang="zh-CN" altLang="en-US" sz="1100" dirty="0"/>
                    </a:p>
                  </a:txBody>
                  <a:tcPr/>
                </a:tc>
                <a:tc hMerge="1">
                  <a:txBody>
                    <a:bodyPr/>
                    <a:lstStyle/>
                    <a:p>
                      <a:endParaRPr lang="zh-CN" altLang="en-US"/>
                    </a:p>
                  </a:txBody>
                  <a:tcPr/>
                </a:tc>
                <a:tc gridSpan="2">
                  <a:txBody>
                    <a:bodyPr/>
                    <a:lstStyle/>
                    <a:p>
                      <a:pPr algn="ctr"/>
                      <a:r>
                        <a:rPr lang="en-US" altLang="zh-CN" sz="1100" dirty="0"/>
                        <a:t>4</a:t>
                      </a:r>
                      <a:endParaRPr lang="zh-CN" altLang="en-US" sz="1100" dirty="0"/>
                    </a:p>
                  </a:txBody>
                  <a:tcPr/>
                </a:tc>
                <a:tc hMerge="1">
                  <a:txBody>
                    <a:bodyPr/>
                    <a:lstStyle/>
                    <a:p>
                      <a:endParaRPr lang="zh-CN" altLang="en-US" dirty="0"/>
                    </a:p>
                  </a:txBody>
                  <a:tcPr/>
                </a:tc>
                <a:tc gridSpan="2">
                  <a:txBody>
                    <a:bodyPr/>
                    <a:lstStyle/>
                    <a:p>
                      <a:pPr algn="ctr"/>
                      <a:r>
                        <a:rPr lang="en-US" altLang="zh-CN" sz="1100" dirty="0"/>
                        <a:t>5</a:t>
                      </a:r>
                      <a:endParaRPr lang="zh-CN" altLang="en-US" sz="1100" dirty="0"/>
                    </a:p>
                  </a:txBody>
                  <a:tcPr/>
                </a:tc>
                <a:tc hMerge="1">
                  <a:txBody>
                    <a:bodyPr/>
                    <a:lstStyle/>
                    <a:p>
                      <a:endParaRPr lang="zh-CN" altLang="en-US" dirty="0"/>
                    </a:p>
                  </a:txBody>
                  <a:tcPr/>
                </a:tc>
                <a:extLst>
                  <a:ext uri="{0D108BD9-81ED-4DB2-BD59-A6C34878D82A}">
                    <a16:rowId xmlns:a16="http://schemas.microsoft.com/office/drawing/2014/main" val="4158048726"/>
                  </a:ext>
                </a:extLst>
              </a:tr>
              <a:tr h="263430">
                <a:tc>
                  <a:txBody>
                    <a:bodyPr/>
                    <a:lstStyle/>
                    <a:p>
                      <a:pPr algn="ctr"/>
                      <a:r>
                        <a:rPr lang="zh-CN" altLang="en-US" sz="1100" dirty="0"/>
                        <a:t>模型</a:t>
                      </a:r>
                    </a:p>
                  </a:txBody>
                  <a:tcPr/>
                </a:tc>
                <a:tc>
                  <a:txBody>
                    <a:bodyPr/>
                    <a:lstStyle/>
                    <a:p>
                      <a:pPr algn="ctr"/>
                      <a:r>
                        <a:rPr lang="en-US" altLang="zh-CN" sz="1100" dirty="0"/>
                        <a:t>f</a:t>
                      </a:r>
                    </a:p>
                  </a:txBody>
                  <a:tcPr/>
                </a:tc>
                <a:tc>
                  <a:txBody>
                    <a:bodyPr/>
                    <a:lstStyle/>
                    <a:p>
                      <a:pPr algn="ctr"/>
                      <a:r>
                        <a:rPr lang="en-US" altLang="zh-CN" sz="1100" dirty="0"/>
                        <a:t>b</a:t>
                      </a:r>
                      <a:endParaRPr lang="zh-CN" altLang="en-US" sz="1100" dirty="0"/>
                    </a:p>
                  </a:txBody>
                  <a:tcPr/>
                </a:tc>
                <a:tc>
                  <a:txBody>
                    <a:bodyPr/>
                    <a:lstStyle/>
                    <a:p>
                      <a:pPr algn="ctr"/>
                      <a:r>
                        <a:rPr lang="en-US" altLang="zh-CN" sz="1100" dirty="0"/>
                        <a:t>f</a:t>
                      </a:r>
                      <a:endParaRPr lang="zh-CN" altLang="en-US" sz="1100" dirty="0"/>
                    </a:p>
                  </a:txBody>
                  <a:tcPr/>
                </a:tc>
                <a:tc>
                  <a:txBody>
                    <a:bodyPr/>
                    <a:lstStyle/>
                    <a:p>
                      <a:pPr algn="ctr"/>
                      <a:r>
                        <a:rPr lang="en-US" altLang="zh-CN" sz="1100" dirty="0"/>
                        <a:t>b</a:t>
                      </a:r>
                      <a:endParaRPr lang="zh-CN" altLang="en-US" sz="1100" dirty="0"/>
                    </a:p>
                  </a:txBody>
                  <a:tcPr/>
                </a:tc>
                <a:tc>
                  <a:txBody>
                    <a:bodyPr/>
                    <a:lstStyle/>
                    <a:p>
                      <a:pPr algn="ctr"/>
                      <a:r>
                        <a:rPr lang="en-US" altLang="zh-CN" sz="1100" dirty="0"/>
                        <a:t>f</a:t>
                      </a:r>
                      <a:endParaRPr lang="zh-CN" altLang="en-US" sz="1100" dirty="0"/>
                    </a:p>
                  </a:txBody>
                  <a:tcPr/>
                </a:tc>
                <a:tc>
                  <a:txBody>
                    <a:bodyPr/>
                    <a:lstStyle/>
                    <a:p>
                      <a:pPr algn="ctr"/>
                      <a:r>
                        <a:rPr lang="en-US" altLang="zh-CN" sz="1100" dirty="0"/>
                        <a:t>b</a:t>
                      </a:r>
                      <a:endParaRPr lang="zh-CN" altLang="en-US" sz="1100" dirty="0"/>
                    </a:p>
                  </a:txBody>
                  <a:tcPr/>
                </a:tc>
                <a:tc>
                  <a:txBody>
                    <a:bodyPr/>
                    <a:lstStyle/>
                    <a:p>
                      <a:pPr algn="ctr"/>
                      <a:r>
                        <a:rPr lang="en-US" altLang="zh-CN" sz="1100" dirty="0"/>
                        <a:t>f</a:t>
                      </a:r>
                      <a:endParaRPr lang="zh-CN" altLang="en-US" sz="1100" dirty="0"/>
                    </a:p>
                  </a:txBody>
                  <a:tcPr/>
                </a:tc>
                <a:tc>
                  <a:txBody>
                    <a:bodyPr/>
                    <a:lstStyle/>
                    <a:p>
                      <a:pPr algn="ctr"/>
                      <a:r>
                        <a:rPr lang="en-US" altLang="zh-CN" sz="1100" dirty="0"/>
                        <a:t>b</a:t>
                      </a:r>
                      <a:endParaRPr lang="zh-CN" altLang="en-US" sz="1100" dirty="0"/>
                    </a:p>
                  </a:txBody>
                  <a:tcPr/>
                </a:tc>
                <a:tc>
                  <a:txBody>
                    <a:bodyPr/>
                    <a:lstStyle/>
                    <a:p>
                      <a:pPr algn="ctr"/>
                      <a:r>
                        <a:rPr lang="en-US" altLang="zh-CN" sz="1100" dirty="0"/>
                        <a:t>f</a:t>
                      </a:r>
                      <a:endParaRPr lang="zh-CN" altLang="en-US" sz="1100" dirty="0"/>
                    </a:p>
                  </a:txBody>
                  <a:tcPr/>
                </a:tc>
                <a:tc>
                  <a:txBody>
                    <a:bodyPr/>
                    <a:lstStyle/>
                    <a:p>
                      <a:pPr algn="ctr"/>
                      <a:r>
                        <a:rPr lang="en-US" altLang="zh-CN" sz="1100" dirty="0"/>
                        <a:t>b</a:t>
                      </a:r>
                      <a:endParaRPr lang="zh-CN" altLang="en-US" sz="1100" dirty="0"/>
                    </a:p>
                  </a:txBody>
                  <a:tcPr/>
                </a:tc>
                <a:extLst>
                  <a:ext uri="{0D108BD9-81ED-4DB2-BD59-A6C34878D82A}">
                    <a16:rowId xmlns:a16="http://schemas.microsoft.com/office/drawing/2014/main" val="1926070134"/>
                  </a:ext>
                </a:extLst>
              </a:tr>
              <a:tr h="245234">
                <a:tc>
                  <a:txBody>
                    <a:bodyPr/>
                    <a:lstStyle/>
                    <a:p>
                      <a:pPr algn="ctr"/>
                      <a:r>
                        <a:rPr lang="zh-CN" altLang="en-US" sz="1100" dirty="0"/>
                        <a:t>质量分</a:t>
                      </a:r>
                    </a:p>
                  </a:txBody>
                  <a:tcPr/>
                </a:tc>
                <a:tc>
                  <a:txBody>
                    <a:bodyPr/>
                    <a:lstStyle/>
                    <a:p>
                      <a:pPr algn="ctr"/>
                      <a:r>
                        <a:rPr lang="en-US" altLang="zh-CN" sz="1100" b="1" dirty="0"/>
                        <a:t>5</a:t>
                      </a:r>
                      <a:endParaRPr lang="zh-CN" altLang="en-US" sz="1100" b="1" dirty="0"/>
                    </a:p>
                  </a:txBody>
                  <a:tcPr/>
                </a:tc>
                <a:tc>
                  <a:txBody>
                    <a:bodyPr/>
                    <a:lstStyle/>
                    <a:p>
                      <a:pPr algn="ctr"/>
                      <a:r>
                        <a:rPr lang="en-US" altLang="zh-CN" sz="1100" dirty="0"/>
                        <a:t>3</a:t>
                      </a:r>
                      <a:endParaRPr lang="zh-CN" altLang="en-US" sz="1100" dirty="0"/>
                    </a:p>
                  </a:txBody>
                  <a:tcPr/>
                </a:tc>
                <a:tc>
                  <a:txBody>
                    <a:bodyPr/>
                    <a:lstStyle/>
                    <a:p>
                      <a:pPr algn="ctr"/>
                      <a:r>
                        <a:rPr lang="en-US" altLang="zh-CN" sz="1100" b="1" dirty="0"/>
                        <a:t>6</a:t>
                      </a:r>
                      <a:endParaRPr lang="zh-CN" altLang="en-US" sz="1100" b="1" dirty="0"/>
                    </a:p>
                  </a:txBody>
                  <a:tcPr/>
                </a:tc>
                <a:tc>
                  <a:txBody>
                    <a:bodyPr/>
                    <a:lstStyle/>
                    <a:p>
                      <a:pPr algn="ctr"/>
                      <a:r>
                        <a:rPr lang="en-US" altLang="zh-CN" sz="1100" dirty="0"/>
                        <a:t>3</a:t>
                      </a:r>
                      <a:endParaRPr lang="zh-CN" altLang="en-US" sz="1100" dirty="0"/>
                    </a:p>
                  </a:txBody>
                  <a:tcPr/>
                </a:tc>
                <a:tc>
                  <a:txBody>
                    <a:bodyPr/>
                    <a:lstStyle/>
                    <a:p>
                      <a:pPr algn="ctr"/>
                      <a:r>
                        <a:rPr lang="en-US" altLang="zh-CN" sz="1100" b="1" dirty="0"/>
                        <a:t>7</a:t>
                      </a:r>
                      <a:endParaRPr lang="zh-CN" altLang="en-US" sz="1100" b="1" dirty="0"/>
                    </a:p>
                  </a:txBody>
                  <a:tcPr/>
                </a:tc>
                <a:tc>
                  <a:txBody>
                    <a:bodyPr/>
                    <a:lstStyle/>
                    <a:p>
                      <a:pPr algn="ctr"/>
                      <a:r>
                        <a:rPr lang="en-US" altLang="zh-CN" sz="1100" dirty="0"/>
                        <a:t>4</a:t>
                      </a:r>
                      <a:endParaRPr lang="zh-CN" altLang="en-US" sz="1100" dirty="0"/>
                    </a:p>
                  </a:txBody>
                  <a:tcPr/>
                </a:tc>
                <a:tc>
                  <a:txBody>
                    <a:bodyPr/>
                    <a:lstStyle/>
                    <a:p>
                      <a:pPr algn="ctr"/>
                      <a:r>
                        <a:rPr lang="en-US" altLang="zh-CN" sz="1100" b="1" dirty="0"/>
                        <a:t>6</a:t>
                      </a:r>
                      <a:endParaRPr lang="zh-CN" altLang="en-US" sz="1100" b="1" dirty="0"/>
                    </a:p>
                  </a:txBody>
                  <a:tcPr/>
                </a:tc>
                <a:tc>
                  <a:txBody>
                    <a:bodyPr/>
                    <a:lstStyle/>
                    <a:p>
                      <a:pPr algn="ctr"/>
                      <a:r>
                        <a:rPr lang="en-US" altLang="zh-CN" sz="1100" dirty="0"/>
                        <a:t>5</a:t>
                      </a:r>
                      <a:endParaRPr lang="zh-CN" altLang="en-US" sz="1100" dirty="0"/>
                    </a:p>
                  </a:txBody>
                  <a:tcPr/>
                </a:tc>
                <a:tc>
                  <a:txBody>
                    <a:bodyPr/>
                    <a:lstStyle/>
                    <a:p>
                      <a:pPr algn="ctr"/>
                      <a:r>
                        <a:rPr lang="en-US" altLang="zh-CN" sz="1100" b="1" dirty="0"/>
                        <a:t>7</a:t>
                      </a:r>
                      <a:endParaRPr lang="zh-CN" altLang="en-US" sz="1100" b="1" dirty="0"/>
                    </a:p>
                  </a:txBody>
                  <a:tcPr/>
                </a:tc>
                <a:tc>
                  <a:txBody>
                    <a:bodyPr/>
                    <a:lstStyle/>
                    <a:p>
                      <a:pPr algn="ctr"/>
                      <a:r>
                        <a:rPr lang="en-US" altLang="zh-CN" sz="1100" dirty="0"/>
                        <a:t>3</a:t>
                      </a:r>
                      <a:endParaRPr lang="zh-CN" altLang="en-US" sz="1100" dirty="0"/>
                    </a:p>
                  </a:txBody>
                  <a:tcPr/>
                </a:tc>
                <a:extLst>
                  <a:ext uri="{0D108BD9-81ED-4DB2-BD59-A6C34878D82A}">
                    <a16:rowId xmlns:a16="http://schemas.microsoft.com/office/drawing/2014/main" val="2725938428"/>
                  </a:ext>
                </a:extLst>
              </a:tr>
              <a:tr h="263430">
                <a:tc>
                  <a:txBody>
                    <a:bodyPr/>
                    <a:lstStyle/>
                    <a:p>
                      <a:pPr algn="ctr"/>
                      <a:r>
                        <a:rPr lang="zh-CN" altLang="en-US" sz="1100" dirty="0"/>
                        <a:t>思维分</a:t>
                      </a:r>
                    </a:p>
                  </a:txBody>
                  <a:tcPr/>
                </a:tc>
                <a:tc>
                  <a:txBody>
                    <a:bodyPr/>
                    <a:lstStyle/>
                    <a:p>
                      <a:pPr algn="ctr"/>
                      <a:r>
                        <a:rPr lang="en-US" altLang="zh-CN" sz="1100" b="1" dirty="0"/>
                        <a:t>2</a:t>
                      </a:r>
                      <a:endParaRPr lang="zh-CN" altLang="en-US" sz="1100" b="1" dirty="0"/>
                    </a:p>
                  </a:txBody>
                  <a:tcPr/>
                </a:tc>
                <a:tc>
                  <a:txBody>
                    <a:bodyPr/>
                    <a:lstStyle/>
                    <a:p>
                      <a:pPr algn="ctr"/>
                      <a:r>
                        <a:rPr lang="en-US" altLang="zh-CN" sz="1100" dirty="0"/>
                        <a:t>1</a:t>
                      </a:r>
                      <a:endParaRPr lang="zh-CN" altLang="en-US" sz="1100" dirty="0"/>
                    </a:p>
                  </a:txBody>
                  <a:tcPr/>
                </a:tc>
                <a:tc>
                  <a:txBody>
                    <a:bodyPr/>
                    <a:lstStyle/>
                    <a:p>
                      <a:pPr algn="ctr"/>
                      <a:r>
                        <a:rPr lang="en-US" altLang="zh-CN" sz="1100" b="1" dirty="0"/>
                        <a:t>3</a:t>
                      </a:r>
                      <a:endParaRPr lang="zh-CN" altLang="en-US" sz="1100" b="1" dirty="0"/>
                    </a:p>
                  </a:txBody>
                  <a:tcPr/>
                </a:tc>
                <a:tc>
                  <a:txBody>
                    <a:bodyPr/>
                    <a:lstStyle/>
                    <a:p>
                      <a:pPr algn="ctr"/>
                      <a:r>
                        <a:rPr lang="en-US" altLang="zh-CN" sz="1100" dirty="0"/>
                        <a:t>1</a:t>
                      </a:r>
                      <a:endParaRPr lang="zh-CN" altLang="en-US" sz="1100" dirty="0"/>
                    </a:p>
                  </a:txBody>
                  <a:tcPr/>
                </a:tc>
                <a:tc>
                  <a:txBody>
                    <a:bodyPr/>
                    <a:lstStyle/>
                    <a:p>
                      <a:pPr algn="ctr"/>
                      <a:r>
                        <a:rPr lang="en-US" altLang="zh-CN" sz="1100" b="1" dirty="0"/>
                        <a:t>4</a:t>
                      </a:r>
                      <a:endParaRPr lang="zh-CN" altLang="en-US" sz="1100" b="1" dirty="0"/>
                    </a:p>
                  </a:txBody>
                  <a:tcPr/>
                </a:tc>
                <a:tc>
                  <a:txBody>
                    <a:bodyPr/>
                    <a:lstStyle/>
                    <a:p>
                      <a:pPr algn="ctr"/>
                      <a:r>
                        <a:rPr lang="en-US" altLang="zh-CN" sz="1100" dirty="0"/>
                        <a:t>2</a:t>
                      </a:r>
                      <a:endParaRPr lang="zh-CN" altLang="en-US" sz="1100" dirty="0"/>
                    </a:p>
                  </a:txBody>
                  <a:tcPr/>
                </a:tc>
                <a:tc>
                  <a:txBody>
                    <a:bodyPr/>
                    <a:lstStyle/>
                    <a:p>
                      <a:pPr algn="ctr"/>
                      <a:r>
                        <a:rPr lang="en-US" altLang="zh-CN" sz="1100" b="1" dirty="0"/>
                        <a:t>3</a:t>
                      </a:r>
                      <a:endParaRPr lang="zh-CN" altLang="en-US" sz="1100" b="1" dirty="0"/>
                    </a:p>
                  </a:txBody>
                  <a:tcPr/>
                </a:tc>
                <a:tc>
                  <a:txBody>
                    <a:bodyPr/>
                    <a:lstStyle/>
                    <a:p>
                      <a:pPr algn="ctr"/>
                      <a:r>
                        <a:rPr lang="en-US" altLang="zh-CN" sz="1100" dirty="0"/>
                        <a:t>2</a:t>
                      </a:r>
                      <a:endParaRPr lang="zh-CN" altLang="en-US" sz="1100" dirty="0"/>
                    </a:p>
                  </a:txBody>
                  <a:tcPr/>
                </a:tc>
                <a:tc>
                  <a:txBody>
                    <a:bodyPr/>
                    <a:lstStyle/>
                    <a:p>
                      <a:pPr algn="ctr"/>
                      <a:r>
                        <a:rPr lang="en-US" altLang="zh-CN" sz="1100" b="1" dirty="0"/>
                        <a:t>3</a:t>
                      </a:r>
                      <a:endParaRPr lang="zh-CN" altLang="en-US" sz="1100" b="1" dirty="0"/>
                    </a:p>
                  </a:txBody>
                  <a:tcPr/>
                </a:tc>
                <a:tc>
                  <a:txBody>
                    <a:bodyPr/>
                    <a:lstStyle/>
                    <a:p>
                      <a:pPr algn="ctr"/>
                      <a:r>
                        <a:rPr lang="en-US" altLang="zh-CN" sz="1100" dirty="0"/>
                        <a:t>1</a:t>
                      </a:r>
                      <a:endParaRPr lang="zh-CN" altLang="en-US" sz="1100" dirty="0"/>
                    </a:p>
                  </a:txBody>
                  <a:tcPr/>
                </a:tc>
                <a:extLst>
                  <a:ext uri="{0D108BD9-81ED-4DB2-BD59-A6C34878D82A}">
                    <a16:rowId xmlns:a16="http://schemas.microsoft.com/office/drawing/2014/main" val="4278121368"/>
                  </a:ext>
                </a:extLst>
              </a:tr>
              <a:tr h="263430">
                <a:tc>
                  <a:txBody>
                    <a:bodyPr/>
                    <a:lstStyle/>
                    <a:p>
                      <a:pPr algn="ctr"/>
                      <a:r>
                        <a:rPr lang="zh-CN" altLang="en-US" sz="1100" dirty="0"/>
                        <a:t>跑题分</a:t>
                      </a:r>
                    </a:p>
                  </a:txBody>
                  <a:tcPr/>
                </a:tc>
                <a:tc>
                  <a:txBody>
                    <a:bodyPr/>
                    <a:lstStyle/>
                    <a:p>
                      <a:pPr algn="ctr"/>
                      <a:r>
                        <a:rPr lang="en-US" altLang="zh-CN" sz="1100" dirty="0"/>
                        <a:t>1</a:t>
                      </a:r>
                      <a:endParaRPr lang="zh-CN" altLang="en-US" sz="1100" dirty="0"/>
                    </a:p>
                  </a:txBody>
                  <a:tcPr/>
                </a:tc>
                <a:tc>
                  <a:txBody>
                    <a:bodyPr/>
                    <a:lstStyle/>
                    <a:p>
                      <a:pPr algn="ctr"/>
                      <a:r>
                        <a:rPr lang="en-US" altLang="zh-CN" sz="1100" dirty="0"/>
                        <a:t>1</a:t>
                      </a:r>
                      <a:endParaRPr lang="zh-CN" altLang="en-US" sz="1100" dirty="0"/>
                    </a:p>
                  </a:txBody>
                  <a:tcPr/>
                </a:tc>
                <a:tc>
                  <a:txBody>
                    <a:bodyPr/>
                    <a:lstStyle/>
                    <a:p>
                      <a:pPr algn="ctr"/>
                      <a:r>
                        <a:rPr lang="en-US" altLang="zh-CN" sz="1100" b="1" dirty="0"/>
                        <a:t>5</a:t>
                      </a:r>
                      <a:endParaRPr lang="zh-CN" altLang="en-US" sz="1100" b="1" dirty="0"/>
                    </a:p>
                  </a:txBody>
                  <a:tcPr/>
                </a:tc>
                <a:tc>
                  <a:txBody>
                    <a:bodyPr/>
                    <a:lstStyle/>
                    <a:p>
                      <a:pPr algn="ctr"/>
                      <a:r>
                        <a:rPr lang="en-US" altLang="zh-CN" sz="1100" dirty="0"/>
                        <a:t>2</a:t>
                      </a:r>
                      <a:endParaRPr lang="zh-CN" altLang="en-US" sz="1100" dirty="0"/>
                    </a:p>
                  </a:txBody>
                  <a:tcPr/>
                </a:tc>
                <a:tc>
                  <a:txBody>
                    <a:bodyPr/>
                    <a:lstStyle/>
                    <a:p>
                      <a:pPr algn="ctr"/>
                      <a:r>
                        <a:rPr lang="en-US" altLang="zh-CN" sz="1100" b="1" dirty="0"/>
                        <a:t>5</a:t>
                      </a:r>
                      <a:endParaRPr lang="zh-CN" altLang="en-US" sz="1100" b="1" dirty="0"/>
                    </a:p>
                  </a:txBody>
                  <a:tcPr/>
                </a:tc>
                <a:tc>
                  <a:txBody>
                    <a:bodyPr/>
                    <a:lstStyle/>
                    <a:p>
                      <a:pPr algn="ctr"/>
                      <a:r>
                        <a:rPr lang="en-US" altLang="zh-CN" sz="1100" dirty="0"/>
                        <a:t>1</a:t>
                      </a:r>
                      <a:endParaRPr lang="zh-CN" altLang="en-US" sz="1100" dirty="0"/>
                    </a:p>
                  </a:txBody>
                  <a:tcPr/>
                </a:tc>
                <a:tc>
                  <a:txBody>
                    <a:bodyPr/>
                    <a:lstStyle/>
                    <a:p>
                      <a:pPr algn="ctr"/>
                      <a:r>
                        <a:rPr lang="en-US" altLang="zh-CN" sz="1100" dirty="0"/>
                        <a:t>3</a:t>
                      </a:r>
                      <a:endParaRPr lang="zh-CN" altLang="en-US" sz="1100" dirty="0"/>
                    </a:p>
                  </a:txBody>
                  <a:tcPr/>
                </a:tc>
                <a:tc>
                  <a:txBody>
                    <a:bodyPr/>
                    <a:lstStyle/>
                    <a:p>
                      <a:pPr algn="ctr"/>
                      <a:r>
                        <a:rPr lang="en-US" altLang="zh-CN" sz="1100" dirty="0"/>
                        <a:t>6</a:t>
                      </a:r>
                      <a:endParaRPr lang="zh-CN" altLang="en-US" sz="1100" dirty="0"/>
                    </a:p>
                  </a:txBody>
                  <a:tcPr/>
                </a:tc>
                <a:tc>
                  <a:txBody>
                    <a:bodyPr/>
                    <a:lstStyle/>
                    <a:p>
                      <a:pPr algn="ctr"/>
                      <a:r>
                        <a:rPr lang="en-US" altLang="zh-CN" sz="1100" b="1" dirty="0"/>
                        <a:t>4</a:t>
                      </a:r>
                      <a:endParaRPr lang="zh-CN" altLang="en-US" sz="1100" b="1" dirty="0"/>
                    </a:p>
                  </a:txBody>
                  <a:tcPr/>
                </a:tc>
                <a:tc>
                  <a:txBody>
                    <a:bodyPr/>
                    <a:lstStyle/>
                    <a:p>
                      <a:pPr algn="ctr"/>
                      <a:r>
                        <a:rPr lang="en-US" altLang="zh-CN" sz="1100" dirty="0">
                          <a:solidFill>
                            <a:srgbClr val="FF0000"/>
                          </a:solidFill>
                        </a:rPr>
                        <a:t>0</a:t>
                      </a:r>
                      <a:endParaRPr lang="zh-CN" altLang="en-US" sz="1100" dirty="0">
                        <a:solidFill>
                          <a:srgbClr val="FF0000"/>
                        </a:solidFill>
                      </a:endParaRPr>
                    </a:p>
                  </a:txBody>
                  <a:tcPr/>
                </a:tc>
                <a:extLst>
                  <a:ext uri="{0D108BD9-81ED-4DB2-BD59-A6C34878D82A}">
                    <a16:rowId xmlns:a16="http://schemas.microsoft.com/office/drawing/2014/main" val="1918087204"/>
                  </a:ext>
                </a:extLst>
              </a:tr>
              <a:tr h="263430">
                <a:tc>
                  <a:txBody>
                    <a:bodyPr/>
                    <a:lstStyle/>
                    <a:p>
                      <a:pPr algn="ctr"/>
                      <a:r>
                        <a:rPr lang="zh-CN" altLang="en-US" sz="1100" dirty="0"/>
                        <a:t>总分</a:t>
                      </a:r>
                    </a:p>
                  </a:txBody>
                  <a:tcPr/>
                </a:tc>
                <a:tc>
                  <a:txBody>
                    <a:bodyPr/>
                    <a:lstStyle/>
                    <a:p>
                      <a:pPr algn="ctr"/>
                      <a:r>
                        <a:rPr lang="en-US" altLang="zh-CN" sz="1100" b="1" dirty="0"/>
                        <a:t>2</a:t>
                      </a:r>
                      <a:endParaRPr lang="zh-CN" altLang="en-US" sz="1100" b="1" dirty="0"/>
                    </a:p>
                  </a:txBody>
                  <a:tcPr/>
                </a:tc>
                <a:tc>
                  <a:txBody>
                    <a:bodyPr/>
                    <a:lstStyle/>
                    <a:p>
                      <a:pPr algn="ctr"/>
                      <a:r>
                        <a:rPr lang="en-US" altLang="zh-CN" sz="1100" dirty="0"/>
                        <a:t>1</a:t>
                      </a:r>
                      <a:endParaRPr lang="zh-CN" altLang="en-US" sz="1100" dirty="0"/>
                    </a:p>
                  </a:txBody>
                  <a:tcPr/>
                </a:tc>
                <a:tc>
                  <a:txBody>
                    <a:bodyPr/>
                    <a:lstStyle/>
                    <a:p>
                      <a:pPr algn="ctr"/>
                      <a:r>
                        <a:rPr lang="en-US" altLang="zh-CN" sz="1100" b="1" dirty="0"/>
                        <a:t>4</a:t>
                      </a:r>
                      <a:endParaRPr lang="zh-CN" altLang="en-US" sz="1100" b="1" dirty="0"/>
                    </a:p>
                  </a:txBody>
                  <a:tcPr/>
                </a:tc>
                <a:tc>
                  <a:txBody>
                    <a:bodyPr/>
                    <a:lstStyle/>
                    <a:p>
                      <a:pPr algn="ctr"/>
                      <a:r>
                        <a:rPr lang="en-US" altLang="zh-CN" sz="1100" dirty="0"/>
                        <a:t>2</a:t>
                      </a:r>
                      <a:endParaRPr lang="zh-CN" altLang="en-US" sz="1100" dirty="0"/>
                    </a:p>
                  </a:txBody>
                  <a:tcPr/>
                </a:tc>
                <a:tc>
                  <a:txBody>
                    <a:bodyPr/>
                    <a:lstStyle/>
                    <a:p>
                      <a:pPr algn="ctr"/>
                      <a:r>
                        <a:rPr lang="en-US" altLang="zh-CN" sz="1100" b="1" dirty="0"/>
                        <a:t>5</a:t>
                      </a:r>
                      <a:endParaRPr lang="zh-CN" altLang="en-US" sz="1100" b="1" dirty="0"/>
                    </a:p>
                  </a:txBody>
                  <a:tcPr/>
                </a:tc>
                <a:tc>
                  <a:txBody>
                    <a:bodyPr/>
                    <a:lstStyle/>
                    <a:p>
                      <a:pPr algn="ctr"/>
                      <a:r>
                        <a:rPr lang="en-US" altLang="zh-CN" sz="1100" dirty="0"/>
                        <a:t>2</a:t>
                      </a:r>
                      <a:endParaRPr lang="zh-CN" altLang="en-US" sz="1100" dirty="0"/>
                    </a:p>
                  </a:txBody>
                  <a:tcPr/>
                </a:tc>
                <a:tc>
                  <a:txBody>
                    <a:bodyPr/>
                    <a:lstStyle/>
                    <a:p>
                      <a:pPr algn="ctr"/>
                      <a:r>
                        <a:rPr lang="en-US" altLang="zh-CN" sz="1100" dirty="0"/>
                        <a:t>4</a:t>
                      </a:r>
                      <a:endParaRPr lang="zh-CN" altLang="en-US" sz="1100" dirty="0"/>
                    </a:p>
                  </a:txBody>
                  <a:tcPr/>
                </a:tc>
                <a:tc>
                  <a:txBody>
                    <a:bodyPr/>
                    <a:lstStyle/>
                    <a:p>
                      <a:pPr algn="ctr"/>
                      <a:r>
                        <a:rPr lang="en-US" altLang="zh-CN" sz="1100" dirty="0"/>
                        <a:t>4</a:t>
                      </a:r>
                      <a:endParaRPr lang="zh-CN" altLang="en-US" sz="1100" dirty="0"/>
                    </a:p>
                  </a:txBody>
                  <a:tcPr/>
                </a:tc>
                <a:tc>
                  <a:txBody>
                    <a:bodyPr/>
                    <a:lstStyle/>
                    <a:p>
                      <a:pPr algn="ctr"/>
                      <a:r>
                        <a:rPr lang="en-US" altLang="zh-CN" sz="1100" b="1" dirty="0"/>
                        <a:t>4</a:t>
                      </a:r>
                      <a:endParaRPr lang="zh-CN" altLang="en-US" sz="1100" b="1" dirty="0"/>
                    </a:p>
                  </a:txBody>
                  <a:tcPr/>
                </a:tc>
                <a:tc>
                  <a:txBody>
                    <a:bodyPr/>
                    <a:lstStyle/>
                    <a:p>
                      <a:pPr algn="ctr"/>
                      <a:r>
                        <a:rPr lang="en-US" altLang="zh-CN" sz="1100" dirty="0"/>
                        <a:t>1</a:t>
                      </a:r>
                      <a:endParaRPr lang="zh-CN" altLang="en-US" sz="1100" dirty="0"/>
                    </a:p>
                  </a:txBody>
                  <a:tcPr/>
                </a:tc>
                <a:extLst>
                  <a:ext uri="{0D108BD9-81ED-4DB2-BD59-A6C34878D82A}">
                    <a16:rowId xmlns:a16="http://schemas.microsoft.com/office/drawing/2014/main" val="2780078067"/>
                  </a:ext>
                </a:extLst>
              </a:tr>
            </a:tbl>
          </a:graphicData>
        </a:graphic>
      </p:graphicFrame>
      <p:sp>
        <p:nvSpPr>
          <p:cNvPr id="35" name="文本框 34">
            <a:extLst>
              <a:ext uri="{FF2B5EF4-FFF2-40B4-BE49-F238E27FC236}">
                <a16:creationId xmlns:a16="http://schemas.microsoft.com/office/drawing/2014/main" id="{2B69E299-F2C1-B9DD-0FB1-F10BAD1B24F5}"/>
              </a:ext>
            </a:extLst>
          </p:cNvPr>
          <p:cNvSpPr txBox="1"/>
          <p:nvPr/>
        </p:nvSpPr>
        <p:spPr>
          <a:xfrm>
            <a:off x="7920217" y="2565451"/>
            <a:ext cx="1851469" cy="276999"/>
          </a:xfrm>
          <a:prstGeom prst="rect">
            <a:avLst/>
          </a:prstGeom>
          <a:noFill/>
        </p:spPr>
        <p:txBody>
          <a:bodyPr wrap="none" rtlCol="0">
            <a:spAutoFit/>
          </a:bodyPr>
          <a:lstStyle/>
          <a:p>
            <a:r>
              <a:rPr lang="en-US" altLang="zh-CN" sz="1200" dirty="0"/>
              <a:t>f: finetune   b: baseline</a:t>
            </a:r>
            <a:endParaRPr lang="zh-CN" altLang="en-US" sz="1200" dirty="0"/>
          </a:p>
        </p:txBody>
      </p:sp>
      <p:sp>
        <p:nvSpPr>
          <p:cNvPr id="41" name="文本框 40">
            <a:extLst>
              <a:ext uri="{FF2B5EF4-FFF2-40B4-BE49-F238E27FC236}">
                <a16:creationId xmlns:a16="http://schemas.microsoft.com/office/drawing/2014/main" id="{50CD955F-CCFC-C69B-E3A8-755BFC5E932A}"/>
              </a:ext>
            </a:extLst>
          </p:cNvPr>
          <p:cNvSpPr txBox="1"/>
          <p:nvPr/>
        </p:nvSpPr>
        <p:spPr>
          <a:xfrm>
            <a:off x="7913666" y="2813100"/>
            <a:ext cx="3993308" cy="461665"/>
          </a:xfrm>
          <a:prstGeom prst="rect">
            <a:avLst/>
          </a:prstGeom>
          <a:noFill/>
        </p:spPr>
        <p:txBody>
          <a:bodyPr wrap="square" rtlCol="0">
            <a:spAutoFit/>
          </a:bodyPr>
          <a:lstStyle/>
          <a:p>
            <a:r>
              <a:rPr lang="zh-CN" altLang="en-US" sz="1200" dirty="0"/>
              <a:t>表格中显示了每个辩题下的评分。</a:t>
            </a:r>
            <a:endParaRPr lang="en-US" altLang="zh-CN" sz="1200" dirty="0"/>
          </a:p>
          <a:p>
            <a:r>
              <a:rPr lang="zh-CN" altLang="en-US" sz="1200" dirty="0"/>
              <a:t>可以看到，微调后的模型在辩论上获得了明显的提升。</a:t>
            </a:r>
          </a:p>
        </p:txBody>
      </p:sp>
      <p:sp>
        <p:nvSpPr>
          <p:cNvPr id="42" name="文本框 41">
            <a:extLst>
              <a:ext uri="{FF2B5EF4-FFF2-40B4-BE49-F238E27FC236}">
                <a16:creationId xmlns:a16="http://schemas.microsoft.com/office/drawing/2014/main" id="{616E9324-B04D-3D8B-D428-0C62CA879A3D}"/>
              </a:ext>
            </a:extLst>
          </p:cNvPr>
          <p:cNvSpPr txBox="1"/>
          <p:nvPr/>
        </p:nvSpPr>
        <p:spPr>
          <a:xfrm>
            <a:off x="4914417" y="4402846"/>
            <a:ext cx="2838173" cy="1384995"/>
          </a:xfrm>
          <a:prstGeom prst="rect">
            <a:avLst/>
          </a:prstGeom>
          <a:noFill/>
        </p:spPr>
        <p:txBody>
          <a:bodyPr wrap="square" rtlCol="0">
            <a:spAutoFit/>
          </a:bodyPr>
          <a:lstStyle/>
          <a:p>
            <a:r>
              <a:rPr lang="zh-CN" altLang="en-US" sz="1200" dirty="0"/>
              <a:t>同时，我们也让大模型输出每条辩论内容的评价，这里展示辩题</a:t>
            </a:r>
            <a:r>
              <a:rPr lang="en-US" altLang="zh-CN" sz="1200" dirty="0"/>
              <a:t>5</a:t>
            </a:r>
            <a:r>
              <a:rPr lang="zh-CN" altLang="en-US" sz="1200" dirty="0"/>
              <a:t>“钱是万恶之源”的评价：</a:t>
            </a:r>
            <a:endParaRPr lang="en-US" altLang="zh-CN" sz="1200" dirty="0"/>
          </a:p>
          <a:p>
            <a:r>
              <a:rPr lang="zh-CN" altLang="en-US" sz="1200" dirty="0"/>
              <a:t>可以看到。虽然相比基线有提升，但是</a:t>
            </a:r>
            <a:r>
              <a:rPr lang="en-US" altLang="zh-CN" sz="1200" dirty="0"/>
              <a:t>1.5B</a:t>
            </a:r>
            <a:r>
              <a:rPr lang="zh-CN" altLang="en-US" sz="1200" dirty="0"/>
              <a:t>的参数量和小数据量，还没有能够真正理解辩论的思维了逻辑。需要更多的训练和微调。</a:t>
            </a:r>
          </a:p>
        </p:txBody>
      </p:sp>
      <p:sp>
        <p:nvSpPr>
          <p:cNvPr id="53" name="矩形 52">
            <a:extLst>
              <a:ext uri="{FF2B5EF4-FFF2-40B4-BE49-F238E27FC236}">
                <a16:creationId xmlns:a16="http://schemas.microsoft.com/office/drawing/2014/main" id="{897981B8-0BD2-46A6-D8EE-B16557C368DF}"/>
              </a:ext>
            </a:extLst>
          </p:cNvPr>
          <p:cNvSpPr/>
          <p:nvPr/>
        </p:nvSpPr>
        <p:spPr>
          <a:xfrm>
            <a:off x="7841967" y="3249440"/>
            <a:ext cx="4258364" cy="287425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ectangle 3">
            <a:extLst>
              <a:ext uri="{FF2B5EF4-FFF2-40B4-BE49-F238E27FC236}">
                <a16:creationId xmlns:a16="http://schemas.microsoft.com/office/drawing/2014/main" id="{FBF6A1E6-0D70-9C23-0FF5-25D93B468D00}"/>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7" name="文本框 46">
            <a:extLst>
              <a:ext uri="{FF2B5EF4-FFF2-40B4-BE49-F238E27FC236}">
                <a16:creationId xmlns:a16="http://schemas.microsoft.com/office/drawing/2014/main" id="{BE5962F6-F501-2228-9C18-57B9E8AE4D73}"/>
              </a:ext>
            </a:extLst>
          </p:cNvPr>
          <p:cNvSpPr txBox="1"/>
          <p:nvPr/>
        </p:nvSpPr>
        <p:spPr>
          <a:xfrm>
            <a:off x="7920218" y="3509260"/>
            <a:ext cx="4090736" cy="1061829"/>
          </a:xfrm>
          <a:prstGeom prst="rect">
            <a:avLst/>
          </a:prstGeom>
          <a:solidFill>
            <a:schemeClr val="accent2">
              <a:lumMod val="75000"/>
            </a:schemeClr>
          </a:solidFill>
        </p:spPr>
        <p:txBody>
          <a:bodyPr wrap="square" rtlCol="0">
            <a:spAutoFit/>
          </a:bodyPr>
          <a:lstStyle/>
          <a:p>
            <a:r>
              <a:rPr lang="zh-CN" altLang="zh-CN" sz="1050" dirty="0">
                <a:solidFill>
                  <a:schemeClr val="accent1">
                    <a:lumMod val="20000"/>
                    <a:lumOff val="80000"/>
                  </a:schemeClr>
                </a:solidFill>
                <a:latin typeface="宋体" panose="02010600030101010101" pitchFamily="2" charset="-122"/>
                <a:ea typeface="宋体" panose="02010600030101010101" pitchFamily="2" charset="-122"/>
              </a:rPr>
              <a:t>这场辩论开局令人印象深刻，双方在立论环节都展现了优秀的语言组织和论证框架。然而，辩论的核心</a:t>
            </a:r>
            <a:r>
              <a:rPr lang="zh-CN" altLang="zh-CN" sz="1050" dirty="0">
                <a:solidFill>
                  <a:schemeClr val="accent1">
                    <a:lumMod val="20000"/>
                    <a:lumOff val="80000"/>
                  </a:schemeClr>
                </a:solidFill>
                <a:latin typeface="宋体" panose="02010600030101010101" pitchFamily="2" charset="-122"/>
                <a:ea typeface="JetBrains Mono"/>
              </a:rPr>
              <a:t>——</a:t>
            </a:r>
            <a:r>
              <a:rPr lang="zh-CN" altLang="zh-CN" sz="1050" dirty="0">
                <a:solidFill>
                  <a:schemeClr val="accent1">
                    <a:lumMod val="20000"/>
                    <a:lumOff val="80000"/>
                  </a:schemeClr>
                </a:solidFill>
                <a:latin typeface="宋体" panose="02010600030101010101" pitchFamily="2" charset="-122"/>
                <a:ea typeface="宋体" panose="02010600030101010101" pitchFamily="2" charset="-122"/>
              </a:rPr>
              <a:t>自由辩论阶段，</a:t>
            </a:r>
            <a:r>
              <a:rPr lang="zh-CN" altLang="zh-CN" sz="1050" dirty="0">
                <a:solidFill>
                  <a:schemeClr val="accent1">
                    <a:lumMod val="60000"/>
                    <a:lumOff val="40000"/>
                  </a:schemeClr>
                </a:solidFill>
                <a:latin typeface="宋体" panose="02010600030101010101" pitchFamily="2" charset="-122"/>
                <a:ea typeface="宋体" panose="02010600030101010101" pitchFamily="2" charset="-122"/>
              </a:rPr>
              <a:t>因反方模型严重的</a:t>
            </a:r>
            <a:r>
              <a:rPr lang="zh-CN" altLang="zh-CN" sz="1050" dirty="0">
                <a:solidFill>
                  <a:schemeClr val="accent1">
                    <a:lumMod val="60000"/>
                    <a:lumOff val="40000"/>
                  </a:schemeClr>
                </a:solidFill>
                <a:latin typeface="宋体" panose="02010600030101010101" pitchFamily="2" charset="-122"/>
                <a:ea typeface="JetBrains Mono"/>
              </a:rPr>
              <a:t>“</a:t>
            </a:r>
            <a:r>
              <a:rPr lang="zh-CN" altLang="zh-CN" sz="1050" dirty="0">
                <a:solidFill>
                  <a:schemeClr val="accent1">
                    <a:lumMod val="60000"/>
                    <a:lumOff val="40000"/>
                  </a:schemeClr>
                </a:solidFill>
                <a:latin typeface="宋体" panose="02010600030101010101" pitchFamily="2" charset="-122"/>
                <a:ea typeface="宋体" panose="02010600030101010101" pitchFamily="2" charset="-122"/>
              </a:rPr>
              <a:t>幻觉</a:t>
            </a:r>
            <a:r>
              <a:rPr lang="zh-CN" altLang="zh-CN" sz="1050" dirty="0">
                <a:solidFill>
                  <a:schemeClr val="accent1">
                    <a:lumMod val="60000"/>
                    <a:lumOff val="40000"/>
                  </a:schemeClr>
                </a:solidFill>
                <a:latin typeface="宋体" panose="02010600030101010101" pitchFamily="2" charset="-122"/>
                <a:ea typeface="JetBrains Mono"/>
              </a:rPr>
              <a:t>”</a:t>
            </a:r>
            <a:r>
              <a:rPr lang="zh-CN" altLang="zh-CN" sz="1050" dirty="0">
                <a:solidFill>
                  <a:schemeClr val="accent1">
                    <a:lumMod val="60000"/>
                    <a:lumOff val="40000"/>
                  </a:schemeClr>
                </a:solidFill>
                <a:latin typeface="宋体" panose="02010600030101010101" pitchFamily="2" charset="-122"/>
                <a:ea typeface="宋体" panose="02010600030101010101" pitchFamily="2" charset="-122"/>
              </a:rPr>
              <a:t>行为而彻底偏离轨道，导致逻辑交锋质量低下且严重跑题。</a:t>
            </a:r>
            <a:r>
              <a:rPr lang="zh-CN" altLang="zh-CN" sz="1050" dirty="0">
                <a:solidFill>
                  <a:srgbClr val="FFFF00"/>
                </a:solidFill>
                <a:latin typeface="宋体" panose="02010600030101010101" pitchFamily="2" charset="-122"/>
                <a:ea typeface="宋体" panose="02010600030101010101" pitchFamily="2" charset="-122"/>
              </a:rPr>
              <a:t>尽管正方在总结阶段试图重申核心观点并指出问题，但整体而言，</a:t>
            </a:r>
            <a:r>
              <a:rPr lang="zh-CN" altLang="zh-CN" sz="1050" dirty="0">
                <a:solidFill>
                  <a:schemeClr val="accent1">
                    <a:lumMod val="20000"/>
                    <a:lumOff val="80000"/>
                  </a:schemeClr>
                </a:solidFill>
                <a:latin typeface="宋体" panose="02010600030101010101" pitchFamily="2" charset="-122"/>
                <a:ea typeface="宋体" panose="02010600030101010101" pitchFamily="2" charset="-122"/>
              </a:rPr>
              <a:t>这场辩论未能实现有效的</a:t>
            </a:r>
            <a:r>
              <a:rPr lang="zh-CN" altLang="zh-CN" sz="1050" dirty="0">
                <a:solidFill>
                  <a:schemeClr val="accent1">
                    <a:lumMod val="20000"/>
                    <a:lumOff val="80000"/>
                  </a:schemeClr>
                </a:solidFill>
                <a:latin typeface="宋体" panose="02010600030101010101" pitchFamily="2" charset="-122"/>
                <a:ea typeface="JetBrains Mono"/>
              </a:rPr>
              <a:t>AI</a:t>
            </a:r>
            <a:r>
              <a:rPr lang="zh-CN" altLang="zh-CN" sz="1050" dirty="0">
                <a:solidFill>
                  <a:schemeClr val="accent1">
                    <a:lumMod val="20000"/>
                    <a:lumOff val="80000"/>
                  </a:schemeClr>
                </a:solidFill>
                <a:latin typeface="宋体" panose="02010600030101010101" pitchFamily="2" charset="-122"/>
                <a:ea typeface="宋体" panose="02010600030101010101" pitchFamily="2" charset="-122"/>
              </a:rPr>
              <a:t>模型间论点碰撞，表现出</a:t>
            </a:r>
            <a:r>
              <a:rPr lang="zh-CN" altLang="zh-CN" sz="1050" dirty="0">
                <a:solidFill>
                  <a:schemeClr val="accent1">
                    <a:lumMod val="20000"/>
                    <a:lumOff val="80000"/>
                  </a:schemeClr>
                </a:solidFill>
                <a:latin typeface="宋体" panose="02010600030101010101" pitchFamily="2" charset="-122"/>
                <a:ea typeface="JetBrains Mono"/>
              </a:rPr>
              <a:t>AI</a:t>
            </a:r>
            <a:r>
              <a:rPr lang="zh-CN" altLang="zh-CN" sz="1050" dirty="0">
                <a:solidFill>
                  <a:schemeClr val="accent1">
                    <a:lumMod val="20000"/>
                    <a:lumOff val="80000"/>
                  </a:schemeClr>
                </a:solidFill>
                <a:latin typeface="宋体" panose="02010600030101010101" pitchFamily="2" charset="-122"/>
                <a:ea typeface="宋体" panose="02010600030101010101" pitchFamily="2" charset="-122"/>
              </a:rPr>
              <a:t>在复杂对话理解和连贯性维护上的明显短板。</a:t>
            </a:r>
            <a:endParaRPr lang="zh-CN" altLang="zh-CN" sz="1400" dirty="0">
              <a:solidFill>
                <a:schemeClr val="accent1">
                  <a:lumMod val="20000"/>
                  <a:lumOff val="80000"/>
                </a:schemeClr>
              </a:solidFill>
              <a:latin typeface="Arial" panose="020B0604020202020204" pitchFamily="34" charset="0"/>
            </a:endParaRPr>
          </a:p>
        </p:txBody>
      </p:sp>
      <p:sp>
        <p:nvSpPr>
          <p:cNvPr id="50" name="文本框 49">
            <a:extLst>
              <a:ext uri="{FF2B5EF4-FFF2-40B4-BE49-F238E27FC236}">
                <a16:creationId xmlns:a16="http://schemas.microsoft.com/office/drawing/2014/main" id="{23078D58-3B67-0795-868D-7B7689B32B49}"/>
              </a:ext>
            </a:extLst>
          </p:cNvPr>
          <p:cNvSpPr txBox="1"/>
          <p:nvPr/>
        </p:nvSpPr>
        <p:spPr>
          <a:xfrm>
            <a:off x="7841967" y="3248826"/>
            <a:ext cx="744114" cy="261610"/>
          </a:xfrm>
          <a:prstGeom prst="rect">
            <a:avLst/>
          </a:prstGeom>
          <a:noFill/>
        </p:spPr>
        <p:txBody>
          <a:bodyPr wrap="none" rtlCol="0">
            <a:spAutoFit/>
          </a:bodyPr>
          <a:lstStyle/>
          <a:p>
            <a:r>
              <a:rPr lang="en-US" altLang="zh-CN" sz="1100" dirty="0"/>
              <a:t>finetune</a:t>
            </a:r>
            <a:endParaRPr lang="zh-CN" altLang="en-US" sz="1100" dirty="0"/>
          </a:p>
        </p:txBody>
      </p:sp>
      <p:sp>
        <p:nvSpPr>
          <p:cNvPr id="51" name="文本框 50">
            <a:extLst>
              <a:ext uri="{FF2B5EF4-FFF2-40B4-BE49-F238E27FC236}">
                <a16:creationId xmlns:a16="http://schemas.microsoft.com/office/drawing/2014/main" id="{376F2BEA-F05C-E3C2-7F98-744F776AF84D}"/>
              </a:ext>
            </a:extLst>
          </p:cNvPr>
          <p:cNvSpPr txBox="1"/>
          <p:nvPr/>
        </p:nvSpPr>
        <p:spPr>
          <a:xfrm>
            <a:off x="7841967" y="4543974"/>
            <a:ext cx="744114" cy="261610"/>
          </a:xfrm>
          <a:prstGeom prst="rect">
            <a:avLst/>
          </a:prstGeom>
          <a:noFill/>
        </p:spPr>
        <p:txBody>
          <a:bodyPr wrap="none" rtlCol="0">
            <a:spAutoFit/>
          </a:bodyPr>
          <a:lstStyle/>
          <a:p>
            <a:r>
              <a:rPr lang="en-US" altLang="zh-CN" sz="1100" dirty="0"/>
              <a:t>baseline</a:t>
            </a:r>
            <a:endParaRPr lang="zh-CN" altLang="en-US" sz="1100" dirty="0"/>
          </a:p>
        </p:txBody>
      </p:sp>
      <p:sp>
        <p:nvSpPr>
          <p:cNvPr id="52" name="Rectangle 4">
            <a:extLst>
              <a:ext uri="{FF2B5EF4-FFF2-40B4-BE49-F238E27FC236}">
                <a16:creationId xmlns:a16="http://schemas.microsoft.com/office/drawing/2014/main" id="{6D6BA002-1728-B953-1B52-8B7DD66C3842}"/>
              </a:ext>
            </a:extLst>
          </p:cNvPr>
          <p:cNvSpPr>
            <a:spLocks noChangeArrowheads="1"/>
          </p:cNvSpPr>
          <p:nvPr/>
        </p:nvSpPr>
        <p:spPr bwMode="auto">
          <a:xfrm>
            <a:off x="7913666" y="4805584"/>
            <a:ext cx="4090736" cy="122341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1050" dirty="0">
                <a:solidFill>
                  <a:schemeClr val="accent1">
                    <a:lumMod val="20000"/>
                    <a:lumOff val="80000"/>
                  </a:schemeClr>
                </a:solidFill>
                <a:latin typeface="宋体" panose="02010600030101010101" pitchFamily="2" charset="-122"/>
                <a:ea typeface="宋体" panose="02010600030101010101" pitchFamily="2" charset="-122"/>
              </a:rPr>
              <a:t>本场辩论开局良好，双方立论清晰有力，语言流畅。然而，辩论的第二阶段（正方第一轮）正方模型即出现严重的角色混淆，开始论证反方观点。此后，</a:t>
            </a:r>
            <a:r>
              <a:rPr lang="zh-CN" altLang="zh-CN" sz="1050" dirty="0">
                <a:solidFill>
                  <a:srgbClr val="FFC000"/>
                </a:solidFill>
                <a:latin typeface="宋体" panose="02010600030101010101" pitchFamily="2" charset="-122"/>
                <a:ea typeface="宋体" panose="02010600030101010101" pitchFamily="2" charset="-122"/>
              </a:rPr>
              <a:t>两个AI模型未能保持辩论的连贯性和目的性，完全偏离了辩题，转而执行新的指令。最终的总结陈词也与辩题无关，尤其是正方总结陈词出现了大量无意义的关键词堆砌，显示出严重的幻觉。</a:t>
            </a:r>
            <a:r>
              <a:rPr lang="zh-CN" altLang="zh-CN" sz="1050" dirty="0">
                <a:solidFill>
                  <a:schemeClr val="accent1">
                    <a:lumMod val="20000"/>
                    <a:lumOff val="80000"/>
                  </a:schemeClr>
                </a:solidFill>
                <a:latin typeface="宋体" panose="02010600030101010101" pitchFamily="2" charset="-122"/>
                <a:ea typeface="宋体" panose="02010600030101010101" pitchFamily="2" charset="-122"/>
              </a:rPr>
              <a:t>整场辩论除了开篇立论，其余部分均未能有效进行，是一场失败的辩论。</a:t>
            </a:r>
          </a:p>
        </p:txBody>
      </p:sp>
    </p:spTree>
    <p:extLst>
      <p:ext uri="{BB962C8B-B14F-4D97-AF65-F5344CB8AC3E}">
        <p14:creationId xmlns:p14="http://schemas.microsoft.com/office/powerpoint/2010/main" val="286132497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8D9DE-D58A-BDB4-3D1F-9DD769CEA7EE}"/>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6EBB6A62-3DFD-F034-11C7-55573FBAE6F5}"/>
              </a:ext>
            </a:extLst>
          </p:cNvPr>
          <p:cNvSpPr txBox="1"/>
          <p:nvPr/>
        </p:nvSpPr>
        <p:spPr>
          <a:xfrm>
            <a:off x="744166" y="520817"/>
            <a:ext cx="10612877"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前端展示</a:t>
            </a:r>
          </a:p>
        </p:txBody>
      </p:sp>
    </p:spTree>
    <p:extLst>
      <p:ext uri="{BB962C8B-B14F-4D97-AF65-F5344CB8AC3E}">
        <p14:creationId xmlns:p14="http://schemas.microsoft.com/office/powerpoint/2010/main" val="373361461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3"/>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0" y="0"/>
            <a:ext cx="6045200" cy="6858000"/>
          </a:xfrm>
          <a:prstGeom prst="rect">
            <a:avLst/>
          </a:prstGeom>
        </p:spPr>
      </p:pic>
      <p:sp>
        <p:nvSpPr>
          <p:cNvPr id="8" name="矩形 7">
            <a:extLst>
              <a:ext uri="{FF2B5EF4-FFF2-40B4-BE49-F238E27FC236}">
                <a16:creationId xmlns:a16="http://schemas.microsoft.com/office/drawing/2014/main" id="{CA37852C-25CD-4C9B-8647-C23C26D85983}"/>
              </a:ext>
            </a:extLst>
          </p:cNvPr>
          <p:cNvSpPr/>
          <p:nvPr/>
        </p:nvSpPr>
        <p:spPr>
          <a:xfrm>
            <a:off x="4211349" y="966400"/>
            <a:ext cx="7338786" cy="5003800"/>
          </a:xfrm>
          <a:prstGeom prst="rect">
            <a:avLst/>
          </a:prstGeom>
          <a:solidFill>
            <a:srgbClr val="FFFFFF"/>
          </a:solidFill>
          <a:ln w="12700" cap="flat" cmpd="sng" algn="ctr">
            <a:noFill/>
            <a:prstDash val="solid"/>
            <a:miter lim="800000"/>
          </a:ln>
          <a:effectLst>
            <a:outerShdw blurRad="165100" sx="101000" sy="101000" algn="ctr" rotWithShape="0">
              <a:prstClr val="black">
                <a:alpha val="15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6C39"/>
              </a:solidFill>
              <a:effectLst/>
              <a:uLnTx/>
              <a:uFillTx/>
              <a:latin typeface="Arial"/>
              <a:ea typeface="微软雅黑"/>
              <a:cs typeface="+mn-cs"/>
            </a:endParaRPr>
          </a:p>
        </p:txBody>
      </p:sp>
      <p:sp>
        <p:nvSpPr>
          <p:cNvPr id="9" name="标题 1"/>
          <p:cNvSpPr txBox="1">
            <a:spLocks/>
          </p:cNvSpPr>
          <p:nvPr/>
        </p:nvSpPr>
        <p:spPr>
          <a:xfrm>
            <a:off x="4702627" y="1464668"/>
            <a:ext cx="6428799" cy="663575"/>
          </a:xfrm>
          <a:prstGeom prst="rect">
            <a:avLst/>
          </a:prstGeom>
          <a:noFill/>
        </p:spPr>
        <p:txBody>
          <a:bodyPr vert="horz" lIns="0" tIns="0" rIns="0" bIns="0" rtlCol="0" anchor="ctr">
            <a:normAutofit/>
          </a:bodyPr>
          <a:lstStyle>
            <a:lvl1pPr algn="l" defTabSz="914400" rtl="0" eaLnBrk="1" latinLnBrk="0" hangingPunct="1">
              <a:lnSpc>
                <a:spcPct val="90000"/>
              </a:lnSpc>
              <a:spcBef>
                <a:spcPct val="0"/>
              </a:spcBef>
              <a:buNone/>
              <a:defRPr sz="4400" kern="1200" spc="300">
                <a:solidFill>
                  <a:schemeClr val="accent1"/>
                </a:solidFill>
                <a:latin typeface="+mj-lt"/>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4400" b="1" i="0" u="none" strike="noStrike" kern="1200" cap="none" spc="300" normalizeH="0" baseline="0" noProof="0" dirty="0">
                <a:ln>
                  <a:noFill/>
                </a:ln>
                <a:solidFill>
                  <a:srgbClr val="006C39"/>
                </a:solidFill>
                <a:effectLst/>
                <a:uLnTx/>
                <a:uFillTx/>
                <a:latin typeface="Arial Black"/>
                <a:ea typeface="微软雅黑" panose="020B0503020204020204" pitchFamily="34" charset="-122"/>
                <a:cs typeface="+mj-cs"/>
              </a:rPr>
              <a:t>项目总结</a:t>
            </a:r>
          </a:p>
        </p:txBody>
      </p:sp>
      <p:sp>
        <p:nvSpPr>
          <p:cNvPr id="10" name="文本框">
            <a:extLst>
              <a:ext uri="{FF2B5EF4-FFF2-40B4-BE49-F238E27FC236}">
                <a16:creationId xmlns:a16="http://schemas.microsoft.com/office/drawing/2014/main" id="{1DA08249-D432-4C82-8026-0891E491D811}"/>
              </a:ext>
            </a:extLst>
          </p:cNvPr>
          <p:cNvSpPr txBox="1"/>
          <p:nvPr/>
        </p:nvSpPr>
        <p:spPr>
          <a:xfrm>
            <a:off x="4702627" y="2163954"/>
            <a:ext cx="6299201" cy="3561488"/>
          </a:xfrm>
          <a:prstGeom prst="rect">
            <a:avLst/>
          </a:prstGeom>
          <a:noFill/>
        </p:spPr>
        <p:txBody>
          <a:bodyPr wrap="square" lIns="0" tIns="0" rIns="0" bIns="0" rtlCol="0">
            <a:spAutoFit/>
          </a:bodyPr>
          <a:lstStyle/>
          <a:p>
            <a:pPr marL="342900" marR="0" lvl="0" indent="-342900" algn="just"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核心成果：一个真正的</a:t>
            </a:r>
            <a:r>
              <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AI</a:t>
            </a:r>
            <a:r>
              <a:rPr kumimoji="0" lang="zh-CN" altLang="en-US"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辩论赛场</a:t>
            </a:r>
            <a:endPar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endParaRPr>
          </a:p>
          <a:p>
            <a:pPr marL="342900" marR="0" lvl="0" indent="-342900" algn="just"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endPar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endParaRPr>
          </a:p>
          <a:p>
            <a:pPr marL="342900" marR="0" lvl="0" indent="-342900" algn="just"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技术闭环：从数据生成到模型进化</a:t>
            </a:r>
            <a:br>
              <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br>
            <a:endPar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endParaRPr>
          </a:p>
          <a:p>
            <a:pPr marL="342900" marR="0" lvl="0" indent="-342900" algn="just"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实用价值：一个通用的批判性思维工具</a:t>
            </a:r>
            <a:br>
              <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br>
            <a:endPar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rPr>
              <a:t>本项目不仅是技术演示，更是一个实用的辅助思考与写作工具。它能帮助用户快速洞察任何争议性问题的正反两面，培养全面、辩证的思维能力。</a:t>
            </a:r>
            <a:endParaRPr kumimoji="0" lang="en-US" altLang="zh-CN" sz="2000" b="0" i="0" u="none" strike="noStrike" kern="1200" cap="none" spc="300" normalizeH="0" baseline="0" noProof="0" dirty="0">
              <a:ln>
                <a:noFill/>
              </a:ln>
              <a:solidFill>
                <a:srgbClr val="000000">
                  <a:lumMod val="85000"/>
                  <a:lumOff val="15000"/>
                </a:srgbClr>
              </a:solidFill>
              <a:effectLst/>
              <a:uLnTx/>
              <a:uFillTx/>
              <a:latin typeface="Arial"/>
              <a:ea typeface="微软雅黑"/>
              <a:cs typeface="+mn-cs"/>
            </a:endParaRPr>
          </a:p>
        </p:txBody>
      </p:sp>
    </p:spTree>
    <p:extLst>
      <p:ext uri="{BB962C8B-B14F-4D97-AF65-F5344CB8AC3E}">
        <p14:creationId xmlns:p14="http://schemas.microsoft.com/office/powerpoint/2010/main" val="49078490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888EE62-795D-4B4E-A32A-3C2373FD4959}"/>
              </a:ext>
            </a:extLst>
          </p:cNvPr>
          <p:cNvSpPr txBox="1"/>
          <p:nvPr/>
        </p:nvSpPr>
        <p:spPr>
          <a:xfrm>
            <a:off x="1833796" y="2659559"/>
            <a:ext cx="8524408" cy="76944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0" dirty="0">
                <a:ln>
                  <a:noFill/>
                </a:ln>
                <a:solidFill>
                  <a:prstClr val="white"/>
                </a:solidFill>
                <a:effectLst/>
                <a:uLnTx/>
                <a:uFillTx/>
                <a:latin typeface="微软雅黑"/>
                <a:ea typeface="微软雅黑"/>
                <a:cs typeface="+mn-cs"/>
              </a:rPr>
              <a:t>谢谢观看</a:t>
            </a:r>
            <a:endParaRPr kumimoji="0" lang="en-US" altLang="zh-CN" sz="4400" b="0" i="0" u="none" strike="noStrike" kern="1200" cap="none" spc="0" normalizeH="0" baseline="0" noProof="0" dirty="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3847178462"/>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组员分工</a:t>
            </a:r>
          </a:p>
        </p:txBody>
      </p:sp>
      <p:sp>
        <p:nvSpPr>
          <p:cNvPr id="32" name="矩形 31">
            <a:extLst>
              <a:ext uri="{FF2B5EF4-FFF2-40B4-BE49-F238E27FC236}">
                <a16:creationId xmlns:a16="http://schemas.microsoft.com/office/drawing/2014/main" id="{8A020E80-10D1-4402-8327-9B3F62D05115}"/>
              </a:ext>
            </a:extLst>
          </p:cNvPr>
          <p:cNvSpPr/>
          <p:nvPr/>
        </p:nvSpPr>
        <p:spPr>
          <a:xfrm>
            <a:off x="829851" y="1236220"/>
            <a:ext cx="5195669"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3" name="矩形 32">
            <a:extLst>
              <a:ext uri="{FF2B5EF4-FFF2-40B4-BE49-F238E27FC236}">
                <a16:creationId xmlns:a16="http://schemas.microsoft.com/office/drawing/2014/main" id="{98CF06C0-692B-4D4E-BA33-107C2002214D}"/>
              </a:ext>
            </a:extLst>
          </p:cNvPr>
          <p:cNvSpPr/>
          <p:nvPr/>
        </p:nvSpPr>
        <p:spPr>
          <a:xfrm>
            <a:off x="829850" y="3598525"/>
            <a:ext cx="5195670"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4" name="矩形 33">
            <a:extLst>
              <a:ext uri="{FF2B5EF4-FFF2-40B4-BE49-F238E27FC236}">
                <a16:creationId xmlns:a16="http://schemas.microsoft.com/office/drawing/2014/main" id="{8890A8C1-6CA3-4B08-A8DF-65A1B7D624CD}"/>
              </a:ext>
            </a:extLst>
          </p:cNvPr>
          <p:cNvSpPr/>
          <p:nvPr/>
        </p:nvSpPr>
        <p:spPr>
          <a:xfrm>
            <a:off x="6182079" y="1236220"/>
            <a:ext cx="5195669"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5" name="矩形 34">
            <a:extLst>
              <a:ext uri="{FF2B5EF4-FFF2-40B4-BE49-F238E27FC236}">
                <a16:creationId xmlns:a16="http://schemas.microsoft.com/office/drawing/2014/main" id="{2A22D4A5-B20A-42E1-BFFA-A008154A7137}"/>
              </a:ext>
            </a:extLst>
          </p:cNvPr>
          <p:cNvSpPr/>
          <p:nvPr/>
        </p:nvSpPr>
        <p:spPr>
          <a:xfrm>
            <a:off x="6182079" y="3598525"/>
            <a:ext cx="5195668" cy="2232000"/>
          </a:xfrm>
          <a:prstGeom prst="rect">
            <a:avLst/>
          </a:prstGeom>
          <a:noFill/>
          <a:ln w="28575"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a:ea typeface="微软雅黑"/>
              <a:cs typeface="+mn-cs"/>
            </a:endParaRPr>
          </a:p>
        </p:txBody>
      </p:sp>
      <p:sp>
        <p:nvSpPr>
          <p:cNvPr id="36" name="文本框 35">
            <a:extLst>
              <a:ext uri="{FF2B5EF4-FFF2-40B4-BE49-F238E27FC236}">
                <a16:creationId xmlns:a16="http://schemas.microsoft.com/office/drawing/2014/main" id="{7E75133B-9FBA-4F15-8595-44A8ABA6E262}"/>
              </a:ext>
            </a:extLst>
          </p:cNvPr>
          <p:cNvSpPr txBox="1"/>
          <p:nvPr/>
        </p:nvSpPr>
        <p:spPr>
          <a:xfrm>
            <a:off x="1677675" y="1564093"/>
            <a:ext cx="350002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300" normalizeH="0" baseline="0" noProof="0" dirty="0">
                <a:ln>
                  <a:noFill/>
                </a:ln>
                <a:solidFill>
                  <a:srgbClr val="A13F0B"/>
                </a:solidFill>
                <a:effectLst/>
                <a:uLnTx/>
                <a:uFillTx/>
                <a:latin typeface="微软雅黑"/>
                <a:ea typeface="微软雅黑"/>
                <a:cs typeface="+mn-cs"/>
              </a:rPr>
              <a:t>张馨之</a:t>
            </a:r>
          </a:p>
        </p:txBody>
      </p:sp>
      <p:sp>
        <p:nvSpPr>
          <p:cNvPr id="37" name="文本框 36">
            <a:extLst>
              <a:ext uri="{FF2B5EF4-FFF2-40B4-BE49-F238E27FC236}">
                <a16:creationId xmlns:a16="http://schemas.microsoft.com/office/drawing/2014/main" id="{0DADE84C-BF07-43CD-9B22-5D6C876DC566}"/>
              </a:ext>
            </a:extLst>
          </p:cNvPr>
          <p:cNvSpPr txBox="1"/>
          <p:nvPr/>
        </p:nvSpPr>
        <p:spPr>
          <a:xfrm>
            <a:off x="1677675" y="3943450"/>
            <a:ext cx="34992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300" normalizeH="0" baseline="0" noProof="0" dirty="0">
                <a:ln>
                  <a:noFill/>
                </a:ln>
                <a:solidFill>
                  <a:srgbClr val="A13F0B"/>
                </a:solidFill>
                <a:effectLst/>
                <a:uLnTx/>
                <a:uFillTx/>
                <a:latin typeface="微软雅黑"/>
                <a:ea typeface="微软雅黑"/>
                <a:cs typeface="+mn-cs"/>
              </a:rPr>
              <a:t>刘嘉贺</a:t>
            </a:r>
          </a:p>
        </p:txBody>
      </p:sp>
      <p:sp>
        <p:nvSpPr>
          <p:cNvPr id="38" name="文本框 37">
            <a:extLst>
              <a:ext uri="{FF2B5EF4-FFF2-40B4-BE49-F238E27FC236}">
                <a16:creationId xmlns:a16="http://schemas.microsoft.com/office/drawing/2014/main" id="{644C2A1E-7F72-4F95-85BD-F3197E768FF3}"/>
              </a:ext>
            </a:extLst>
          </p:cNvPr>
          <p:cNvSpPr txBox="1"/>
          <p:nvPr/>
        </p:nvSpPr>
        <p:spPr>
          <a:xfrm>
            <a:off x="7030313" y="1564093"/>
            <a:ext cx="34992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300" normalizeH="0" baseline="0" noProof="0" dirty="0">
                <a:ln>
                  <a:noFill/>
                </a:ln>
                <a:solidFill>
                  <a:srgbClr val="A13F0B"/>
                </a:solidFill>
                <a:effectLst/>
                <a:uLnTx/>
                <a:uFillTx/>
                <a:latin typeface="微软雅黑"/>
                <a:ea typeface="微软雅黑"/>
                <a:cs typeface="+mn-cs"/>
              </a:rPr>
              <a:t>刘佳妮</a:t>
            </a:r>
          </a:p>
        </p:txBody>
      </p:sp>
      <p:sp>
        <p:nvSpPr>
          <p:cNvPr id="39" name="文本框 38">
            <a:extLst>
              <a:ext uri="{FF2B5EF4-FFF2-40B4-BE49-F238E27FC236}">
                <a16:creationId xmlns:a16="http://schemas.microsoft.com/office/drawing/2014/main" id="{9DECFE70-E865-4F0E-91E9-40E496A53FCB}"/>
              </a:ext>
            </a:extLst>
          </p:cNvPr>
          <p:cNvSpPr txBox="1"/>
          <p:nvPr/>
        </p:nvSpPr>
        <p:spPr>
          <a:xfrm>
            <a:off x="7030313" y="3937360"/>
            <a:ext cx="34992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300" normalizeH="0" baseline="0" noProof="0" dirty="0">
                <a:ln>
                  <a:noFill/>
                </a:ln>
                <a:solidFill>
                  <a:srgbClr val="A13F0B"/>
                </a:solidFill>
                <a:effectLst/>
                <a:uLnTx/>
                <a:uFillTx/>
                <a:latin typeface="微软雅黑"/>
                <a:ea typeface="微软雅黑"/>
                <a:cs typeface="+mn-cs"/>
              </a:rPr>
              <a:t>朱恩仪</a:t>
            </a:r>
          </a:p>
        </p:txBody>
      </p:sp>
      <p:sp>
        <p:nvSpPr>
          <p:cNvPr id="40" name="文本框 39">
            <a:extLst>
              <a:ext uri="{FF2B5EF4-FFF2-40B4-BE49-F238E27FC236}">
                <a16:creationId xmlns:a16="http://schemas.microsoft.com/office/drawing/2014/main" id="{D0786EE7-A4A7-4B54-AE46-757033EAAFBD}"/>
              </a:ext>
            </a:extLst>
          </p:cNvPr>
          <p:cNvSpPr txBox="1"/>
          <p:nvPr/>
        </p:nvSpPr>
        <p:spPr>
          <a:xfrm>
            <a:off x="2141021" y="2437339"/>
            <a:ext cx="3035854" cy="32502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后端核心 </a:t>
            </a:r>
            <a:r>
              <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 </a:t>
            </a: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技术架构师</a:t>
            </a:r>
          </a:p>
        </p:txBody>
      </p:sp>
      <p:sp>
        <p:nvSpPr>
          <p:cNvPr id="41" name="文本框 40">
            <a:extLst>
              <a:ext uri="{FF2B5EF4-FFF2-40B4-BE49-F238E27FC236}">
                <a16:creationId xmlns:a16="http://schemas.microsoft.com/office/drawing/2014/main" id="{1B704EE7-F10F-4DCE-A2A3-495FD7626CD8}"/>
              </a:ext>
            </a:extLst>
          </p:cNvPr>
          <p:cNvSpPr txBox="1"/>
          <p:nvPr/>
        </p:nvSpPr>
        <p:spPr>
          <a:xfrm>
            <a:off x="2116959" y="4955796"/>
            <a:ext cx="3059916" cy="32502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模型训练与评估工程师</a:t>
            </a:r>
          </a:p>
        </p:txBody>
      </p:sp>
      <p:sp>
        <p:nvSpPr>
          <p:cNvPr id="42" name="文本框 41">
            <a:extLst>
              <a:ext uri="{FF2B5EF4-FFF2-40B4-BE49-F238E27FC236}">
                <a16:creationId xmlns:a16="http://schemas.microsoft.com/office/drawing/2014/main" id="{D0786EE7-A4A7-4B54-AE46-757033EAAFBD}"/>
              </a:ext>
            </a:extLst>
          </p:cNvPr>
          <p:cNvSpPr txBox="1"/>
          <p:nvPr/>
        </p:nvSpPr>
        <p:spPr>
          <a:xfrm>
            <a:off x="7475621" y="2401422"/>
            <a:ext cx="2858567" cy="685124"/>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算法与</a:t>
            </a:r>
            <a:r>
              <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Prompt</a:t>
            </a: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工程师 </a:t>
            </a:r>
            <a:r>
              <a:rPr kumimoji="0" lang="en-US" altLang="zh-CN"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 </a:t>
            </a: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智能体设计师</a:t>
            </a:r>
          </a:p>
        </p:txBody>
      </p:sp>
      <p:sp>
        <p:nvSpPr>
          <p:cNvPr id="43" name="文本框 42">
            <a:extLst>
              <a:ext uri="{FF2B5EF4-FFF2-40B4-BE49-F238E27FC236}">
                <a16:creationId xmlns:a16="http://schemas.microsoft.com/office/drawing/2014/main" id="{1B704EE7-F10F-4DCE-A2A3-495FD7626CD8}"/>
              </a:ext>
            </a:extLst>
          </p:cNvPr>
          <p:cNvSpPr txBox="1"/>
          <p:nvPr/>
        </p:nvSpPr>
        <p:spPr>
          <a:xfrm>
            <a:off x="7897157" y="4959007"/>
            <a:ext cx="2353241" cy="32502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300" normalizeH="0" baseline="0" noProof="0" dirty="0">
                <a:ln>
                  <a:noFill/>
                </a:ln>
                <a:solidFill>
                  <a:srgbClr val="000000">
                    <a:lumMod val="85000"/>
                    <a:lumOff val="15000"/>
                  </a:srgbClr>
                </a:solidFill>
                <a:effectLst/>
                <a:uLnTx/>
                <a:uFillTx/>
                <a:latin typeface="微软雅黑"/>
                <a:ea typeface="微软雅黑"/>
                <a:cs typeface="+mn-cs"/>
              </a:rPr>
              <a:t>产品展示与文档</a:t>
            </a:r>
          </a:p>
        </p:txBody>
      </p:sp>
      <p:grpSp>
        <p:nvGrpSpPr>
          <p:cNvPr id="44" name="组合 43">
            <a:extLst>
              <a:ext uri="{FF2B5EF4-FFF2-40B4-BE49-F238E27FC236}">
                <a16:creationId xmlns:a16="http://schemas.microsoft.com/office/drawing/2014/main" id="{123E64B8-AD86-490F-8C36-FD3C37D8B598}"/>
              </a:ext>
            </a:extLst>
          </p:cNvPr>
          <p:cNvGrpSpPr/>
          <p:nvPr/>
        </p:nvGrpSpPr>
        <p:grpSpPr>
          <a:xfrm>
            <a:off x="10818521" y="3722761"/>
            <a:ext cx="468000" cy="468000"/>
            <a:chOff x="568325" y="5118109"/>
            <a:chExt cx="479425" cy="479426"/>
          </a:xfrm>
          <a:solidFill>
            <a:schemeClr val="accent4"/>
          </a:solidFill>
        </p:grpSpPr>
        <p:sp>
          <p:nvSpPr>
            <p:cNvPr id="53" name="Freeform 48">
              <a:extLst>
                <a:ext uri="{FF2B5EF4-FFF2-40B4-BE49-F238E27FC236}">
                  <a16:creationId xmlns:a16="http://schemas.microsoft.com/office/drawing/2014/main" id="{D3FD5FB4-EC44-4696-9222-D63F6566F3D4}"/>
                </a:ext>
              </a:extLst>
            </p:cNvPr>
            <p:cNvSpPr>
              <a:spLocks noEditPoints="1"/>
            </p:cNvSpPr>
            <p:nvPr/>
          </p:nvSpPr>
          <p:spPr bwMode="auto">
            <a:xfrm>
              <a:off x="568325" y="5118109"/>
              <a:ext cx="479425" cy="479426"/>
            </a:xfrm>
            <a:custGeom>
              <a:avLst/>
              <a:gdLst>
                <a:gd name="T0" fmla="*/ 116 w 128"/>
                <a:gd name="T1" fmla="*/ 77 h 128"/>
                <a:gd name="T2" fmla="*/ 128 w 128"/>
                <a:gd name="T3" fmla="*/ 50 h 128"/>
                <a:gd name="T4" fmla="*/ 116 w 128"/>
                <a:gd name="T5" fmla="*/ 49 h 128"/>
                <a:gd name="T6" fmla="*/ 111 w 128"/>
                <a:gd name="T7" fmla="*/ 36 h 128"/>
                <a:gd name="T8" fmla="*/ 100 w 128"/>
                <a:gd name="T9" fmla="*/ 9 h 128"/>
                <a:gd name="T10" fmla="*/ 91 w 128"/>
                <a:gd name="T11" fmla="*/ 16 h 128"/>
                <a:gd name="T12" fmla="*/ 77 w 128"/>
                <a:gd name="T13" fmla="*/ 11 h 128"/>
                <a:gd name="T14" fmla="*/ 51 w 128"/>
                <a:gd name="T15" fmla="*/ 0 h 128"/>
                <a:gd name="T16" fmla="*/ 50 w 128"/>
                <a:gd name="T17" fmla="*/ 11 h 128"/>
                <a:gd name="T18" fmla="*/ 36 w 128"/>
                <a:gd name="T19" fmla="*/ 17 h 128"/>
                <a:gd name="T20" fmla="*/ 9 w 128"/>
                <a:gd name="T21" fmla="*/ 28 h 128"/>
                <a:gd name="T22" fmla="*/ 17 w 128"/>
                <a:gd name="T23" fmla="*/ 37 h 128"/>
                <a:gd name="T24" fmla="*/ 11 w 128"/>
                <a:gd name="T25" fmla="*/ 50 h 128"/>
                <a:gd name="T26" fmla="*/ 0 w 128"/>
                <a:gd name="T27" fmla="*/ 77 h 128"/>
                <a:gd name="T28" fmla="*/ 12 w 128"/>
                <a:gd name="T29" fmla="*/ 78 h 128"/>
                <a:gd name="T30" fmla="*/ 17 w 128"/>
                <a:gd name="T31" fmla="*/ 91 h 128"/>
                <a:gd name="T32" fmla="*/ 28 w 128"/>
                <a:gd name="T33" fmla="*/ 118 h 128"/>
                <a:gd name="T34" fmla="*/ 37 w 128"/>
                <a:gd name="T35" fmla="*/ 111 h 128"/>
                <a:gd name="T36" fmla="*/ 51 w 128"/>
                <a:gd name="T37" fmla="*/ 116 h 128"/>
                <a:gd name="T38" fmla="*/ 77 w 128"/>
                <a:gd name="T39" fmla="*/ 128 h 128"/>
                <a:gd name="T40" fmla="*/ 78 w 128"/>
                <a:gd name="T41" fmla="*/ 116 h 128"/>
                <a:gd name="T42" fmla="*/ 92 w 128"/>
                <a:gd name="T43" fmla="*/ 110 h 128"/>
                <a:gd name="T44" fmla="*/ 119 w 128"/>
                <a:gd name="T45" fmla="*/ 99 h 128"/>
                <a:gd name="T46" fmla="*/ 111 w 128"/>
                <a:gd name="T47" fmla="*/ 90 h 128"/>
                <a:gd name="T48" fmla="*/ 112 w 128"/>
                <a:gd name="T49" fmla="*/ 99 h 128"/>
                <a:gd name="T50" fmla="*/ 92 w 128"/>
                <a:gd name="T51" fmla="*/ 105 h 128"/>
                <a:gd name="T52" fmla="*/ 77 w 128"/>
                <a:gd name="T53" fmla="*/ 111 h 128"/>
                <a:gd name="T54" fmla="*/ 73 w 128"/>
                <a:gd name="T55" fmla="*/ 123 h 128"/>
                <a:gd name="T56" fmla="*/ 55 w 128"/>
                <a:gd name="T57" fmla="*/ 113 h 128"/>
                <a:gd name="T58" fmla="*/ 40 w 128"/>
                <a:gd name="T59" fmla="*/ 107 h 128"/>
                <a:gd name="T60" fmla="*/ 28 w 128"/>
                <a:gd name="T61" fmla="*/ 112 h 128"/>
                <a:gd name="T62" fmla="*/ 23 w 128"/>
                <a:gd name="T63" fmla="*/ 92 h 128"/>
                <a:gd name="T64" fmla="*/ 16 w 128"/>
                <a:gd name="T65" fmla="*/ 77 h 128"/>
                <a:gd name="T66" fmla="*/ 5 w 128"/>
                <a:gd name="T67" fmla="*/ 72 h 128"/>
                <a:gd name="T68" fmla="*/ 15 w 128"/>
                <a:gd name="T69" fmla="*/ 55 h 128"/>
                <a:gd name="T70" fmla="*/ 21 w 128"/>
                <a:gd name="T71" fmla="*/ 39 h 128"/>
                <a:gd name="T72" fmla="*/ 16 w 128"/>
                <a:gd name="T73" fmla="*/ 28 h 128"/>
                <a:gd name="T74" fmla="*/ 36 w 128"/>
                <a:gd name="T75" fmla="*/ 23 h 128"/>
                <a:gd name="T76" fmla="*/ 51 w 128"/>
                <a:gd name="T77" fmla="*/ 16 h 128"/>
                <a:gd name="T78" fmla="*/ 55 w 128"/>
                <a:gd name="T79" fmla="*/ 4 h 128"/>
                <a:gd name="T80" fmla="*/ 73 w 128"/>
                <a:gd name="T81" fmla="*/ 15 h 128"/>
                <a:gd name="T82" fmla="*/ 88 w 128"/>
                <a:gd name="T83" fmla="*/ 20 h 128"/>
                <a:gd name="T84" fmla="*/ 100 w 128"/>
                <a:gd name="T85" fmla="*/ 15 h 128"/>
                <a:gd name="T86" fmla="*/ 105 w 128"/>
                <a:gd name="T87" fmla="*/ 35 h 128"/>
                <a:gd name="T88" fmla="*/ 112 w 128"/>
                <a:gd name="T89" fmla="*/ 50 h 128"/>
                <a:gd name="T90" fmla="*/ 123 w 128"/>
                <a:gd name="T91" fmla="*/ 55 h 128"/>
                <a:gd name="T92" fmla="*/ 113 w 128"/>
                <a:gd name="T93" fmla="*/ 72 h 128"/>
                <a:gd name="T94" fmla="*/ 107 w 128"/>
                <a:gd name="T95" fmla="*/ 88 h 128"/>
                <a:gd name="T96" fmla="*/ 112 w 128"/>
                <a:gd name="T97" fmla="*/ 9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16" y="78"/>
                  </a:moveTo>
                  <a:cubicBezTo>
                    <a:pt x="116" y="77"/>
                    <a:pt x="116" y="77"/>
                    <a:pt x="116" y="77"/>
                  </a:cubicBezTo>
                  <a:cubicBezTo>
                    <a:pt x="128" y="77"/>
                    <a:pt x="128" y="77"/>
                    <a:pt x="128" y="77"/>
                  </a:cubicBezTo>
                  <a:cubicBezTo>
                    <a:pt x="128" y="50"/>
                    <a:pt x="128" y="50"/>
                    <a:pt x="128" y="50"/>
                  </a:cubicBezTo>
                  <a:cubicBezTo>
                    <a:pt x="116" y="50"/>
                    <a:pt x="116" y="50"/>
                    <a:pt x="116" y="50"/>
                  </a:cubicBezTo>
                  <a:cubicBezTo>
                    <a:pt x="116" y="49"/>
                    <a:pt x="116" y="49"/>
                    <a:pt x="116" y="49"/>
                  </a:cubicBezTo>
                  <a:cubicBezTo>
                    <a:pt x="115" y="45"/>
                    <a:pt x="113" y="41"/>
                    <a:pt x="111" y="37"/>
                  </a:cubicBezTo>
                  <a:cubicBezTo>
                    <a:pt x="111" y="36"/>
                    <a:pt x="111" y="36"/>
                    <a:pt x="111" y="36"/>
                  </a:cubicBezTo>
                  <a:cubicBezTo>
                    <a:pt x="119" y="28"/>
                    <a:pt x="119" y="28"/>
                    <a:pt x="119" y="28"/>
                  </a:cubicBezTo>
                  <a:cubicBezTo>
                    <a:pt x="100" y="9"/>
                    <a:pt x="100" y="9"/>
                    <a:pt x="100" y="9"/>
                  </a:cubicBezTo>
                  <a:cubicBezTo>
                    <a:pt x="92" y="17"/>
                    <a:pt x="92" y="17"/>
                    <a:pt x="92" y="17"/>
                  </a:cubicBezTo>
                  <a:cubicBezTo>
                    <a:pt x="91" y="16"/>
                    <a:pt x="91" y="16"/>
                    <a:pt x="91" y="16"/>
                  </a:cubicBezTo>
                  <a:cubicBezTo>
                    <a:pt x="87" y="14"/>
                    <a:pt x="83" y="13"/>
                    <a:pt x="78" y="11"/>
                  </a:cubicBezTo>
                  <a:cubicBezTo>
                    <a:pt x="77" y="11"/>
                    <a:pt x="77" y="11"/>
                    <a:pt x="77" y="11"/>
                  </a:cubicBezTo>
                  <a:cubicBezTo>
                    <a:pt x="77" y="0"/>
                    <a:pt x="77" y="0"/>
                    <a:pt x="77" y="0"/>
                  </a:cubicBezTo>
                  <a:cubicBezTo>
                    <a:pt x="51" y="0"/>
                    <a:pt x="51" y="0"/>
                    <a:pt x="51" y="0"/>
                  </a:cubicBezTo>
                  <a:cubicBezTo>
                    <a:pt x="51" y="11"/>
                    <a:pt x="51" y="11"/>
                    <a:pt x="51" y="11"/>
                  </a:cubicBezTo>
                  <a:cubicBezTo>
                    <a:pt x="50" y="11"/>
                    <a:pt x="50" y="11"/>
                    <a:pt x="50" y="11"/>
                  </a:cubicBezTo>
                  <a:cubicBezTo>
                    <a:pt x="45" y="13"/>
                    <a:pt x="41" y="14"/>
                    <a:pt x="37" y="16"/>
                  </a:cubicBezTo>
                  <a:cubicBezTo>
                    <a:pt x="36" y="17"/>
                    <a:pt x="36" y="17"/>
                    <a:pt x="36" y="17"/>
                  </a:cubicBezTo>
                  <a:cubicBezTo>
                    <a:pt x="28" y="9"/>
                    <a:pt x="28" y="9"/>
                    <a:pt x="28" y="9"/>
                  </a:cubicBezTo>
                  <a:cubicBezTo>
                    <a:pt x="9" y="28"/>
                    <a:pt x="9" y="28"/>
                    <a:pt x="9" y="28"/>
                  </a:cubicBezTo>
                  <a:cubicBezTo>
                    <a:pt x="17" y="36"/>
                    <a:pt x="17" y="36"/>
                    <a:pt x="17" y="36"/>
                  </a:cubicBezTo>
                  <a:cubicBezTo>
                    <a:pt x="17" y="37"/>
                    <a:pt x="17" y="37"/>
                    <a:pt x="17" y="37"/>
                  </a:cubicBezTo>
                  <a:cubicBezTo>
                    <a:pt x="15" y="41"/>
                    <a:pt x="13" y="45"/>
                    <a:pt x="12" y="49"/>
                  </a:cubicBezTo>
                  <a:cubicBezTo>
                    <a:pt x="11" y="50"/>
                    <a:pt x="11" y="50"/>
                    <a:pt x="11" y="50"/>
                  </a:cubicBezTo>
                  <a:cubicBezTo>
                    <a:pt x="0" y="50"/>
                    <a:pt x="0" y="50"/>
                    <a:pt x="0" y="50"/>
                  </a:cubicBezTo>
                  <a:cubicBezTo>
                    <a:pt x="0" y="77"/>
                    <a:pt x="0" y="77"/>
                    <a:pt x="0" y="77"/>
                  </a:cubicBezTo>
                  <a:cubicBezTo>
                    <a:pt x="11" y="77"/>
                    <a:pt x="11" y="77"/>
                    <a:pt x="11" y="77"/>
                  </a:cubicBezTo>
                  <a:cubicBezTo>
                    <a:pt x="12" y="78"/>
                    <a:pt x="12" y="78"/>
                    <a:pt x="12" y="78"/>
                  </a:cubicBezTo>
                  <a:cubicBezTo>
                    <a:pt x="13" y="82"/>
                    <a:pt x="15" y="86"/>
                    <a:pt x="17" y="90"/>
                  </a:cubicBezTo>
                  <a:cubicBezTo>
                    <a:pt x="17" y="91"/>
                    <a:pt x="17" y="91"/>
                    <a:pt x="17" y="91"/>
                  </a:cubicBezTo>
                  <a:cubicBezTo>
                    <a:pt x="9" y="99"/>
                    <a:pt x="9" y="99"/>
                    <a:pt x="9" y="99"/>
                  </a:cubicBezTo>
                  <a:cubicBezTo>
                    <a:pt x="28" y="118"/>
                    <a:pt x="28" y="118"/>
                    <a:pt x="28" y="118"/>
                  </a:cubicBezTo>
                  <a:cubicBezTo>
                    <a:pt x="36" y="110"/>
                    <a:pt x="36" y="110"/>
                    <a:pt x="36" y="110"/>
                  </a:cubicBezTo>
                  <a:cubicBezTo>
                    <a:pt x="37" y="111"/>
                    <a:pt x="37" y="111"/>
                    <a:pt x="37" y="111"/>
                  </a:cubicBezTo>
                  <a:cubicBezTo>
                    <a:pt x="41" y="113"/>
                    <a:pt x="45" y="115"/>
                    <a:pt x="50" y="116"/>
                  </a:cubicBezTo>
                  <a:cubicBezTo>
                    <a:pt x="51" y="116"/>
                    <a:pt x="51" y="116"/>
                    <a:pt x="51" y="116"/>
                  </a:cubicBezTo>
                  <a:cubicBezTo>
                    <a:pt x="51" y="128"/>
                    <a:pt x="51" y="128"/>
                    <a:pt x="51" y="128"/>
                  </a:cubicBezTo>
                  <a:cubicBezTo>
                    <a:pt x="77" y="128"/>
                    <a:pt x="77" y="128"/>
                    <a:pt x="77" y="128"/>
                  </a:cubicBezTo>
                  <a:cubicBezTo>
                    <a:pt x="77" y="116"/>
                    <a:pt x="77" y="116"/>
                    <a:pt x="77" y="116"/>
                  </a:cubicBezTo>
                  <a:cubicBezTo>
                    <a:pt x="78" y="116"/>
                    <a:pt x="78" y="116"/>
                    <a:pt x="78" y="116"/>
                  </a:cubicBezTo>
                  <a:cubicBezTo>
                    <a:pt x="83" y="115"/>
                    <a:pt x="87" y="113"/>
                    <a:pt x="91" y="111"/>
                  </a:cubicBezTo>
                  <a:cubicBezTo>
                    <a:pt x="92" y="110"/>
                    <a:pt x="92" y="110"/>
                    <a:pt x="92" y="110"/>
                  </a:cubicBezTo>
                  <a:cubicBezTo>
                    <a:pt x="100" y="118"/>
                    <a:pt x="100" y="118"/>
                    <a:pt x="100" y="118"/>
                  </a:cubicBezTo>
                  <a:cubicBezTo>
                    <a:pt x="119" y="99"/>
                    <a:pt x="119" y="99"/>
                    <a:pt x="119" y="99"/>
                  </a:cubicBezTo>
                  <a:cubicBezTo>
                    <a:pt x="111" y="91"/>
                    <a:pt x="111" y="91"/>
                    <a:pt x="111" y="91"/>
                  </a:cubicBezTo>
                  <a:cubicBezTo>
                    <a:pt x="111" y="90"/>
                    <a:pt x="111" y="90"/>
                    <a:pt x="111" y="90"/>
                  </a:cubicBezTo>
                  <a:cubicBezTo>
                    <a:pt x="113" y="86"/>
                    <a:pt x="115" y="82"/>
                    <a:pt x="116" y="78"/>
                  </a:cubicBezTo>
                  <a:close/>
                  <a:moveTo>
                    <a:pt x="112" y="99"/>
                  </a:moveTo>
                  <a:cubicBezTo>
                    <a:pt x="100" y="112"/>
                    <a:pt x="100" y="112"/>
                    <a:pt x="100" y="112"/>
                  </a:cubicBezTo>
                  <a:cubicBezTo>
                    <a:pt x="92" y="105"/>
                    <a:pt x="92" y="105"/>
                    <a:pt x="92" y="105"/>
                  </a:cubicBezTo>
                  <a:cubicBezTo>
                    <a:pt x="88" y="107"/>
                    <a:pt x="88" y="107"/>
                    <a:pt x="88" y="107"/>
                  </a:cubicBezTo>
                  <a:cubicBezTo>
                    <a:pt x="85" y="109"/>
                    <a:pt x="81" y="110"/>
                    <a:pt x="77" y="111"/>
                  </a:cubicBezTo>
                  <a:cubicBezTo>
                    <a:pt x="73" y="113"/>
                    <a:pt x="73" y="113"/>
                    <a:pt x="73" y="113"/>
                  </a:cubicBezTo>
                  <a:cubicBezTo>
                    <a:pt x="73" y="123"/>
                    <a:pt x="73" y="123"/>
                    <a:pt x="73" y="123"/>
                  </a:cubicBezTo>
                  <a:cubicBezTo>
                    <a:pt x="55" y="123"/>
                    <a:pt x="55" y="123"/>
                    <a:pt x="55" y="123"/>
                  </a:cubicBezTo>
                  <a:cubicBezTo>
                    <a:pt x="55" y="113"/>
                    <a:pt x="55" y="113"/>
                    <a:pt x="55" y="113"/>
                  </a:cubicBezTo>
                  <a:cubicBezTo>
                    <a:pt x="51" y="111"/>
                    <a:pt x="51" y="111"/>
                    <a:pt x="51" y="111"/>
                  </a:cubicBezTo>
                  <a:cubicBezTo>
                    <a:pt x="47" y="110"/>
                    <a:pt x="43" y="109"/>
                    <a:pt x="40" y="107"/>
                  </a:cubicBezTo>
                  <a:cubicBezTo>
                    <a:pt x="36" y="105"/>
                    <a:pt x="36" y="105"/>
                    <a:pt x="36" y="105"/>
                  </a:cubicBezTo>
                  <a:cubicBezTo>
                    <a:pt x="28" y="112"/>
                    <a:pt x="28" y="112"/>
                    <a:pt x="28" y="112"/>
                  </a:cubicBezTo>
                  <a:cubicBezTo>
                    <a:pt x="16" y="99"/>
                    <a:pt x="16" y="99"/>
                    <a:pt x="16" y="99"/>
                  </a:cubicBezTo>
                  <a:cubicBezTo>
                    <a:pt x="23" y="92"/>
                    <a:pt x="23" y="92"/>
                    <a:pt x="23" y="92"/>
                  </a:cubicBezTo>
                  <a:cubicBezTo>
                    <a:pt x="21" y="88"/>
                    <a:pt x="21" y="88"/>
                    <a:pt x="21" y="88"/>
                  </a:cubicBezTo>
                  <a:cubicBezTo>
                    <a:pt x="19" y="85"/>
                    <a:pt x="17" y="81"/>
                    <a:pt x="16" y="77"/>
                  </a:cubicBezTo>
                  <a:cubicBezTo>
                    <a:pt x="15" y="72"/>
                    <a:pt x="15" y="72"/>
                    <a:pt x="15" y="72"/>
                  </a:cubicBezTo>
                  <a:cubicBezTo>
                    <a:pt x="5" y="72"/>
                    <a:pt x="5" y="72"/>
                    <a:pt x="5" y="72"/>
                  </a:cubicBezTo>
                  <a:cubicBezTo>
                    <a:pt x="5" y="55"/>
                    <a:pt x="5" y="55"/>
                    <a:pt x="5" y="55"/>
                  </a:cubicBezTo>
                  <a:cubicBezTo>
                    <a:pt x="15" y="55"/>
                    <a:pt x="15" y="55"/>
                    <a:pt x="15" y="55"/>
                  </a:cubicBezTo>
                  <a:cubicBezTo>
                    <a:pt x="16" y="50"/>
                    <a:pt x="16" y="50"/>
                    <a:pt x="16" y="50"/>
                  </a:cubicBezTo>
                  <a:cubicBezTo>
                    <a:pt x="17" y="46"/>
                    <a:pt x="19" y="43"/>
                    <a:pt x="21" y="39"/>
                  </a:cubicBezTo>
                  <a:cubicBezTo>
                    <a:pt x="23" y="35"/>
                    <a:pt x="23" y="35"/>
                    <a:pt x="23" y="35"/>
                  </a:cubicBezTo>
                  <a:cubicBezTo>
                    <a:pt x="16" y="28"/>
                    <a:pt x="16" y="28"/>
                    <a:pt x="16" y="28"/>
                  </a:cubicBezTo>
                  <a:cubicBezTo>
                    <a:pt x="28" y="15"/>
                    <a:pt x="28" y="15"/>
                    <a:pt x="28" y="15"/>
                  </a:cubicBezTo>
                  <a:cubicBezTo>
                    <a:pt x="36" y="23"/>
                    <a:pt x="36" y="23"/>
                    <a:pt x="36" y="23"/>
                  </a:cubicBezTo>
                  <a:cubicBezTo>
                    <a:pt x="40" y="20"/>
                    <a:pt x="40" y="20"/>
                    <a:pt x="40" y="20"/>
                  </a:cubicBezTo>
                  <a:cubicBezTo>
                    <a:pt x="43" y="18"/>
                    <a:pt x="47" y="17"/>
                    <a:pt x="51" y="16"/>
                  </a:cubicBezTo>
                  <a:cubicBezTo>
                    <a:pt x="55" y="15"/>
                    <a:pt x="55" y="15"/>
                    <a:pt x="55" y="15"/>
                  </a:cubicBezTo>
                  <a:cubicBezTo>
                    <a:pt x="55" y="4"/>
                    <a:pt x="55" y="4"/>
                    <a:pt x="55" y="4"/>
                  </a:cubicBezTo>
                  <a:cubicBezTo>
                    <a:pt x="73" y="4"/>
                    <a:pt x="73" y="4"/>
                    <a:pt x="73" y="4"/>
                  </a:cubicBezTo>
                  <a:cubicBezTo>
                    <a:pt x="73" y="15"/>
                    <a:pt x="73" y="15"/>
                    <a:pt x="73" y="15"/>
                  </a:cubicBezTo>
                  <a:cubicBezTo>
                    <a:pt x="77" y="16"/>
                    <a:pt x="77" y="16"/>
                    <a:pt x="77" y="16"/>
                  </a:cubicBezTo>
                  <a:cubicBezTo>
                    <a:pt x="81" y="17"/>
                    <a:pt x="85" y="18"/>
                    <a:pt x="88" y="20"/>
                  </a:cubicBezTo>
                  <a:cubicBezTo>
                    <a:pt x="92" y="23"/>
                    <a:pt x="92" y="23"/>
                    <a:pt x="92" y="23"/>
                  </a:cubicBezTo>
                  <a:cubicBezTo>
                    <a:pt x="100" y="15"/>
                    <a:pt x="100" y="15"/>
                    <a:pt x="100" y="15"/>
                  </a:cubicBezTo>
                  <a:cubicBezTo>
                    <a:pt x="112" y="28"/>
                    <a:pt x="112" y="28"/>
                    <a:pt x="112" y="28"/>
                  </a:cubicBezTo>
                  <a:cubicBezTo>
                    <a:pt x="105" y="35"/>
                    <a:pt x="105" y="35"/>
                    <a:pt x="105" y="35"/>
                  </a:cubicBezTo>
                  <a:cubicBezTo>
                    <a:pt x="107" y="39"/>
                    <a:pt x="107" y="39"/>
                    <a:pt x="107" y="39"/>
                  </a:cubicBezTo>
                  <a:cubicBezTo>
                    <a:pt x="109" y="43"/>
                    <a:pt x="111" y="46"/>
                    <a:pt x="112" y="50"/>
                  </a:cubicBezTo>
                  <a:cubicBezTo>
                    <a:pt x="113" y="55"/>
                    <a:pt x="113" y="55"/>
                    <a:pt x="113" y="55"/>
                  </a:cubicBezTo>
                  <a:cubicBezTo>
                    <a:pt x="123" y="55"/>
                    <a:pt x="123" y="55"/>
                    <a:pt x="123" y="55"/>
                  </a:cubicBezTo>
                  <a:cubicBezTo>
                    <a:pt x="123" y="72"/>
                    <a:pt x="123" y="72"/>
                    <a:pt x="123" y="72"/>
                  </a:cubicBezTo>
                  <a:cubicBezTo>
                    <a:pt x="113" y="72"/>
                    <a:pt x="113" y="72"/>
                    <a:pt x="113" y="72"/>
                  </a:cubicBezTo>
                  <a:cubicBezTo>
                    <a:pt x="112" y="77"/>
                    <a:pt x="112" y="77"/>
                    <a:pt x="112" y="77"/>
                  </a:cubicBezTo>
                  <a:cubicBezTo>
                    <a:pt x="111" y="81"/>
                    <a:pt x="109" y="85"/>
                    <a:pt x="107" y="88"/>
                  </a:cubicBezTo>
                  <a:cubicBezTo>
                    <a:pt x="105" y="92"/>
                    <a:pt x="105" y="92"/>
                    <a:pt x="105" y="92"/>
                  </a:cubicBezTo>
                  <a:lnTo>
                    <a:pt x="112" y="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4" name="Freeform 49">
              <a:extLst>
                <a:ext uri="{FF2B5EF4-FFF2-40B4-BE49-F238E27FC236}">
                  <a16:creationId xmlns:a16="http://schemas.microsoft.com/office/drawing/2014/main" id="{73A1420C-2E8A-4C7E-BACD-CF38B3EE028A}"/>
                </a:ext>
              </a:extLst>
            </p:cNvPr>
            <p:cNvSpPr>
              <a:spLocks noEditPoints="1"/>
            </p:cNvSpPr>
            <p:nvPr/>
          </p:nvSpPr>
          <p:spPr bwMode="auto">
            <a:xfrm>
              <a:off x="714375" y="5264160"/>
              <a:ext cx="184150" cy="184150"/>
            </a:xfrm>
            <a:custGeom>
              <a:avLst/>
              <a:gdLst>
                <a:gd name="T0" fmla="*/ 25 w 49"/>
                <a:gd name="T1" fmla="*/ 0 h 49"/>
                <a:gd name="T2" fmla="*/ 0 w 49"/>
                <a:gd name="T3" fmla="*/ 25 h 49"/>
                <a:gd name="T4" fmla="*/ 25 w 49"/>
                <a:gd name="T5" fmla="*/ 49 h 49"/>
                <a:gd name="T6" fmla="*/ 49 w 49"/>
                <a:gd name="T7" fmla="*/ 25 h 49"/>
                <a:gd name="T8" fmla="*/ 25 w 49"/>
                <a:gd name="T9" fmla="*/ 0 h 49"/>
                <a:gd name="T10" fmla="*/ 39 w 49"/>
                <a:gd name="T11" fmla="*/ 39 h 49"/>
                <a:gd name="T12" fmla="*/ 25 w 49"/>
                <a:gd name="T13" fmla="*/ 45 h 49"/>
                <a:gd name="T14" fmla="*/ 11 w 49"/>
                <a:gd name="T15" fmla="*/ 39 h 49"/>
                <a:gd name="T16" fmla="*/ 5 w 49"/>
                <a:gd name="T17" fmla="*/ 25 h 49"/>
                <a:gd name="T18" fmla="*/ 11 w 49"/>
                <a:gd name="T19" fmla="*/ 10 h 49"/>
                <a:gd name="T20" fmla="*/ 25 w 49"/>
                <a:gd name="T21" fmla="*/ 5 h 49"/>
                <a:gd name="T22" fmla="*/ 39 w 49"/>
                <a:gd name="T23" fmla="*/ 10 h 49"/>
                <a:gd name="T24" fmla="*/ 45 w 49"/>
                <a:gd name="T25" fmla="*/ 25 h 49"/>
                <a:gd name="T26" fmla="*/ 39 w 49"/>
                <a:gd name="T27"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9">
                  <a:moveTo>
                    <a:pt x="25" y="0"/>
                  </a:moveTo>
                  <a:cubicBezTo>
                    <a:pt x="11" y="0"/>
                    <a:pt x="0" y="11"/>
                    <a:pt x="0" y="25"/>
                  </a:cubicBezTo>
                  <a:cubicBezTo>
                    <a:pt x="0" y="38"/>
                    <a:pt x="11" y="49"/>
                    <a:pt x="25" y="49"/>
                  </a:cubicBezTo>
                  <a:cubicBezTo>
                    <a:pt x="38" y="49"/>
                    <a:pt x="49" y="38"/>
                    <a:pt x="49" y="25"/>
                  </a:cubicBezTo>
                  <a:cubicBezTo>
                    <a:pt x="49" y="11"/>
                    <a:pt x="38" y="0"/>
                    <a:pt x="25" y="0"/>
                  </a:cubicBezTo>
                  <a:close/>
                  <a:moveTo>
                    <a:pt x="39" y="39"/>
                  </a:moveTo>
                  <a:cubicBezTo>
                    <a:pt x="35" y="43"/>
                    <a:pt x="30" y="45"/>
                    <a:pt x="25" y="45"/>
                  </a:cubicBezTo>
                  <a:cubicBezTo>
                    <a:pt x="20" y="45"/>
                    <a:pt x="15" y="43"/>
                    <a:pt x="11" y="39"/>
                  </a:cubicBezTo>
                  <a:cubicBezTo>
                    <a:pt x="7" y="35"/>
                    <a:pt x="5" y="30"/>
                    <a:pt x="5" y="25"/>
                  </a:cubicBezTo>
                  <a:cubicBezTo>
                    <a:pt x="5" y="19"/>
                    <a:pt x="7" y="14"/>
                    <a:pt x="11" y="10"/>
                  </a:cubicBezTo>
                  <a:cubicBezTo>
                    <a:pt x="15" y="7"/>
                    <a:pt x="20" y="5"/>
                    <a:pt x="25" y="5"/>
                  </a:cubicBezTo>
                  <a:cubicBezTo>
                    <a:pt x="30" y="5"/>
                    <a:pt x="35" y="7"/>
                    <a:pt x="39" y="10"/>
                  </a:cubicBezTo>
                  <a:cubicBezTo>
                    <a:pt x="43" y="14"/>
                    <a:pt x="45" y="19"/>
                    <a:pt x="45" y="25"/>
                  </a:cubicBezTo>
                  <a:cubicBezTo>
                    <a:pt x="45" y="30"/>
                    <a:pt x="43" y="35"/>
                    <a:pt x="39"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grpSp>
        <p:nvGrpSpPr>
          <p:cNvPr id="55" name="组合 54">
            <a:extLst>
              <a:ext uri="{FF2B5EF4-FFF2-40B4-BE49-F238E27FC236}">
                <a16:creationId xmlns:a16="http://schemas.microsoft.com/office/drawing/2014/main" id="{8D4B2B73-99CD-49D7-8EC8-6EA2246559E3}"/>
              </a:ext>
            </a:extLst>
          </p:cNvPr>
          <p:cNvGrpSpPr/>
          <p:nvPr/>
        </p:nvGrpSpPr>
        <p:grpSpPr>
          <a:xfrm>
            <a:off x="5465260" y="1363240"/>
            <a:ext cx="468000" cy="468000"/>
            <a:chOff x="1528763" y="1266827"/>
            <a:chExt cx="481013" cy="481013"/>
          </a:xfrm>
          <a:solidFill>
            <a:schemeClr val="accent4"/>
          </a:solidFill>
        </p:grpSpPr>
        <p:sp>
          <p:nvSpPr>
            <p:cNvPr id="56" name="Freeform 146">
              <a:extLst>
                <a:ext uri="{FF2B5EF4-FFF2-40B4-BE49-F238E27FC236}">
                  <a16:creationId xmlns:a16="http://schemas.microsoft.com/office/drawing/2014/main" id="{E2547C51-D26C-420C-9DAF-8EF84EA51A25}"/>
                </a:ext>
              </a:extLst>
            </p:cNvPr>
            <p:cNvSpPr>
              <a:spLocks/>
            </p:cNvSpPr>
            <p:nvPr/>
          </p:nvSpPr>
          <p:spPr bwMode="auto">
            <a:xfrm>
              <a:off x="1762125" y="1620840"/>
              <a:ext cx="14288" cy="127000"/>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7" name="Freeform 147">
              <a:extLst>
                <a:ext uri="{FF2B5EF4-FFF2-40B4-BE49-F238E27FC236}">
                  <a16:creationId xmlns:a16="http://schemas.microsoft.com/office/drawing/2014/main" id="{0294D24E-3396-410D-840D-73DE7D31FFC4}"/>
                </a:ext>
              </a:extLst>
            </p:cNvPr>
            <p:cNvSpPr>
              <a:spLocks/>
            </p:cNvSpPr>
            <p:nvPr/>
          </p:nvSpPr>
          <p:spPr bwMode="auto">
            <a:xfrm>
              <a:off x="1762125" y="1266827"/>
              <a:ext cx="14288" cy="128588"/>
            </a:xfrm>
            <a:custGeom>
              <a:avLst/>
              <a:gdLst>
                <a:gd name="T0" fmla="*/ 2 w 4"/>
                <a:gd name="T1" fmla="*/ 0 h 34"/>
                <a:gd name="T2" fmla="*/ 0 w 4"/>
                <a:gd name="T3" fmla="*/ 2 h 34"/>
                <a:gd name="T4" fmla="*/ 0 w 4"/>
                <a:gd name="T5" fmla="*/ 32 h 34"/>
                <a:gd name="T6" fmla="*/ 2 w 4"/>
                <a:gd name="T7" fmla="*/ 34 h 34"/>
                <a:gd name="T8" fmla="*/ 4 w 4"/>
                <a:gd name="T9" fmla="*/ 32 h 34"/>
                <a:gd name="T10" fmla="*/ 4 w 4"/>
                <a:gd name="T11" fmla="*/ 2 h 34"/>
                <a:gd name="T12" fmla="*/ 2 w 4"/>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 h="34">
                  <a:moveTo>
                    <a:pt x="2" y="0"/>
                  </a:moveTo>
                  <a:cubicBezTo>
                    <a:pt x="1" y="0"/>
                    <a:pt x="0" y="1"/>
                    <a:pt x="0" y="2"/>
                  </a:cubicBezTo>
                  <a:cubicBezTo>
                    <a:pt x="0" y="32"/>
                    <a:pt x="0" y="32"/>
                    <a:pt x="0" y="32"/>
                  </a:cubicBezTo>
                  <a:cubicBezTo>
                    <a:pt x="0" y="33"/>
                    <a:pt x="1" y="34"/>
                    <a:pt x="2" y="34"/>
                  </a:cubicBezTo>
                  <a:cubicBezTo>
                    <a:pt x="3" y="34"/>
                    <a:pt x="4" y="33"/>
                    <a:pt x="4" y="32"/>
                  </a:cubicBezTo>
                  <a:cubicBezTo>
                    <a:pt x="4" y="2"/>
                    <a:pt x="4" y="2"/>
                    <a:pt x="4" y="2"/>
                  </a:cubicBezTo>
                  <a:cubicBezTo>
                    <a:pt x="4" y="1"/>
                    <a:pt x="3"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8" name="Freeform 148">
              <a:extLst>
                <a:ext uri="{FF2B5EF4-FFF2-40B4-BE49-F238E27FC236}">
                  <a16:creationId xmlns:a16="http://schemas.microsoft.com/office/drawing/2014/main" id="{59A9065F-A9F7-448E-AA73-7D6C795A83E2}"/>
                </a:ext>
              </a:extLst>
            </p:cNvPr>
            <p:cNvSpPr>
              <a:spLocks/>
            </p:cNvSpPr>
            <p:nvPr/>
          </p:nvSpPr>
          <p:spPr bwMode="auto">
            <a:xfrm>
              <a:off x="1528763" y="1500190"/>
              <a:ext cx="127000" cy="14288"/>
            </a:xfrm>
            <a:custGeom>
              <a:avLst/>
              <a:gdLst>
                <a:gd name="T0" fmla="*/ 34 w 34"/>
                <a:gd name="T1" fmla="*/ 2 h 4"/>
                <a:gd name="T2" fmla="*/ 32 w 34"/>
                <a:gd name="T3" fmla="*/ 0 h 4"/>
                <a:gd name="T4" fmla="*/ 2 w 34"/>
                <a:gd name="T5" fmla="*/ 0 h 4"/>
                <a:gd name="T6" fmla="*/ 0 w 34"/>
                <a:gd name="T7" fmla="*/ 2 h 4"/>
                <a:gd name="T8" fmla="*/ 2 w 34"/>
                <a:gd name="T9" fmla="*/ 4 h 4"/>
                <a:gd name="T10" fmla="*/ 32 w 34"/>
                <a:gd name="T11" fmla="*/ 4 h 4"/>
                <a:gd name="T12" fmla="*/ 34 w 3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4" y="2"/>
                  </a:moveTo>
                  <a:cubicBezTo>
                    <a:pt x="34" y="1"/>
                    <a:pt x="33" y="0"/>
                    <a:pt x="32" y="0"/>
                  </a:cubicBez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9" name="Freeform 149">
              <a:extLst>
                <a:ext uri="{FF2B5EF4-FFF2-40B4-BE49-F238E27FC236}">
                  <a16:creationId xmlns:a16="http://schemas.microsoft.com/office/drawing/2014/main" id="{43FC9395-FD03-4ABB-A32E-F887A21B8F5A}"/>
                </a:ext>
              </a:extLst>
            </p:cNvPr>
            <p:cNvSpPr>
              <a:spLocks/>
            </p:cNvSpPr>
            <p:nvPr/>
          </p:nvSpPr>
          <p:spPr bwMode="auto">
            <a:xfrm>
              <a:off x="1881188" y="1500190"/>
              <a:ext cx="128588" cy="14288"/>
            </a:xfrm>
            <a:custGeom>
              <a:avLst/>
              <a:gdLst>
                <a:gd name="T0" fmla="*/ 32 w 34"/>
                <a:gd name="T1" fmla="*/ 0 h 4"/>
                <a:gd name="T2" fmla="*/ 2 w 34"/>
                <a:gd name="T3" fmla="*/ 0 h 4"/>
                <a:gd name="T4" fmla="*/ 0 w 34"/>
                <a:gd name="T5" fmla="*/ 2 h 4"/>
                <a:gd name="T6" fmla="*/ 2 w 34"/>
                <a:gd name="T7" fmla="*/ 4 h 4"/>
                <a:gd name="T8" fmla="*/ 32 w 34"/>
                <a:gd name="T9" fmla="*/ 4 h 4"/>
                <a:gd name="T10" fmla="*/ 34 w 34"/>
                <a:gd name="T11" fmla="*/ 2 h 4"/>
                <a:gd name="T12" fmla="*/ 32 w 3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4" h="4">
                  <a:moveTo>
                    <a:pt x="32" y="0"/>
                  </a:moveTo>
                  <a:cubicBezTo>
                    <a:pt x="2" y="0"/>
                    <a:pt x="2" y="0"/>
                    <a:pt x="2" y="0"/>
                  </a:cubicBezTo>
                  <a:cubicBezTo>
                    <a:pt x="1" y="0"/>
                    <a:pt x="0" y="1"/>
                    <a:pt x="0" y="2"/>
                  </a:cubicBezTo>
                  <a:cubicBezTo>
                    <a:pt x="0" y="3"/>
                    <a:pt x="1" y="4"/>
                    <a:pt x="2" y="4"/>
                  </a:cubicBezTo>
                  <a:cubicBezTo>
                    <a:pt x="32" y="4"/>
                    <a:pt x="32" y="4"/>
                    <a:pt x="32" y="4"/>
                  </a:cubicBezTo>
                  <a:cubicBezTo>
                    <a:pt x="33" y="4"/>
                    <a:pt x="34" y="3"/>
                    <a:pt x="34" y="2"/>
                  </a:cubicBezTo>
                  <a:cubicBezTo>
                    <a:pt x="34" y="1"/>
                    <a:pt x="33" y="0"/>
                    <a:pt x="3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0" name="Freeform 150">
              <a:extLst>
                <a:ext uri="{FF2B5EF4-FFF2-40B4-BE49-F238E27FC236}">
                  <a16:creationId xmlns:a16="http://schemas.microsoft.com/office/drawing/2014/main" id="{CF5CB994-6A0E-494F-957D-1D85B873F74F}"/>
                </a:ext>
              </a:extLst>
            </p:cNvPr>
            <p:cNvSpPr>
              <a:spLocks/>
            </p:cNvSpPr>
            <p:nvPr/>
          </p:nvSpPr>
          <p:spPr bwMode="auto">
            <a:xfrm>
              <a:off x="1820863" y="1604965"/>
              <a:ext cx="71438" cy="112713"/>
            </a:xfrm>
            <a:custGeom>
              <a:avLst/>
              <a:gdLst>
                <a:gd name="T0" fmla="*/ 4 w 19"/>
                <a:gd name="T1" fmla="*/ 1 h 30"/>
                <a:gd name="T2" fmla="*/ 2 w 19"/>
                <a:gd name="T3" fmla="*/ 0 h 30"/>
                <a:gd name="T4" fmla="*/ 1 w 19"/>
                <a:gd name="T5" fmla="*/ 0 h 30"/>
                <a:gd name="T6" fmla="*/ 0 w 19"/>
                <a:gd name="T7" fmla="*/ 1 h 30"/>
                <a:gd name="T8" fmla="*/ 0 w 19"/>
                <a:gd name="T9" fmla="*/ 3 h 30"/>
                <a:gd name="T10" fmla="*/ 15 w 19"/>
                <a:gd name="T11" fmla="*/ 29 h 30"/>
                <a:gd name="T12" fmla="*/ 18 w 19"/>
                <a:gd name="T13" fmla="*/ 30 h 30"/>
                <a:gd name="T14" fmla="*/ 19 w 19"/>
                <a:gd name="T15" fmla="*/ 26 h 30"/>
                <a:gd name="T16" fmla="*/ 4 w 19"/>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4" y="1"/>
                  </a:moveTo>
                  <a:cubicBezTo>
                    <a:pt x="4" y="0"/>
                    <a:pt x="3" y="0"/>
                    <a:pt x="2" y="0"/>
                  </a:cubicBezTo>
                  <a:cubicBezTo>
                    <a:pt x="2" y="0"/>
                    <a:pt x="1" y="0"/>
                    <a:pt x="1" y="0"/>
                  </a:cubicBezTo>
                  <a:cubicBezTo>
                    <a:pt x="0" y="0"/>
                    <a:pt x="0" y="1"/>
                    <a:pt x="0" y="1"/>
                  </a:cubicBezTo>
                  <a:cubicBezTo>
                    <a:pt x="0" y="2"/>
                    <a:pt x="0" y="2"/>
                    <a:pt x="0" y="3"/>
                  </a:cubicBezTo>
                  <a:cubicBezTo>
                    <a:pt x="15" y="29"/>
                    <a:pt x="15" y="29"/>
                    <a:pt x="15" y="29"/>
                  </a:cubicBezTo>
                  <a:cubicBezTo>
                    <a:pt x="15" y="30"/>
                    <a:pt x="17" y="30"/>
                    <a:pt x="18" y="30"/>
                  </a:cubicBezTo>
                  <a:cubicBezTo>
                    <a:pt x="19" y="29"/>
                    <a:pt x="19" y="27"/>
                    <a:pt x="19" y="26"/>
                  </a:cubicBezTo>
                  <a:lnTo>
                    <a:pt x="4"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1" name="Freeform 151">
              <a:extLst>
                <a:ext uri="{FF2B5EF4-FFF2-40B4-BE49-F238E27FC236}">
                  <a16:creationId xmlns:a16="http://schemas.microsoft.com/office/drawing/2014/main" id="{2EBA7636-7ED6-46FA-AD0D-6934C3991C04}"/>
                </a:ext>
              </a:extLst>
            </p:cNvPr>
            <p:cNvSpPr>
              <a:spLocks/>
            </p:cNvSpPr>
            <p:nvPr/>
          </p:nvSpPr>
          <p:spPr bwMode="auto">
            <a:xfrm>
              <a:off x="1644650" y="1296989"/>
              <a:ext cx="76200" cy="115888"/>
            </a:xfrm>
            <a:custGeom>
              <a:avLst/>
              <a:gdLst>
                <a:gd name="T0" fmla="*/ 4 w 20"/>
                <a:gd name="T1" fmla="*/ 2 h 31"/>
                <a:gd name="T2" fmla="*/ 2 w 20"/>
                <a:gd name="T3" fmla="*/ 0 h 31"/>
                <a:gd name="T4" fmla="*/ 1 w 20"/>
                <a:gd name="T5" fmla="*/ 1 h 31"/>
                <a:gd name="T6" fmla="*/ 0 w 20"/>
                <a:gd name="T7" fmla="*/ 4 h 31"/>
                <a:gd name="T8" fmla="*/ 15 w 20"/>
                <a:gd name="T9" fmla="*/ 29 h 31"/>
                <a:gd name="T10" fmla="*/ 17 w 20"/>
                <a:gd name="T11" fmla="*/ 31 h 31"/>
                <a:gd name="T12" fmla="*/ 18 w 20"/>
                <a:gd name="T13" fmla="*/ 30 h 31"/>
                <a:gd name="T14" fmla="*/ 19 w 20"/>
                <a:gd name="T15" fmla="*/ 27 h 31"/>
                <a:gd name="T16" fmla="*/ 4 w 20"/>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1">
                  <a:moveTo>
                    <a:pt x="4" y="2"/>
                  </a:moveTo>
                  <a:cubicBezTo>
                    <a:pt x="4" y="1"/>
                    <a:pt x="3" y="0"/>
                    <a:pt x="2" y="0"/>
                  </a:cubicBezTo>
                  <a:cubicBezTo>
                    <a:pt x="2" y="0"/>
                    <a:pt x="1" y="0"/>
                    <a:pt x="1" y="1"/>
                  </a:cubicBezTo>
                  <a:cubicBezTo>
                    <a:pt x="0" y="1"/>
                    <a:pt x="0" y="3"/>
                    <a:pt x="0" y="4"/>
                  </a:cubicBezTo>
                  <a:cubicBezTo>
                    <a:pt x="15" y="29"/>
                    <a:pt x="15" y="29"/>
                    <a:pt x="15" y="29"/>
                  </a:cubicBezTo>
                  <a:cubicBezTo>
                    <a:pt x="15" y="30"/>
                    <a:pt x="16" y="31"/>
                    <a:pt x="17" y="31"/>
                  </a:cubicBezTo>
                  <a:cubicBezTo>
                    <a:pt x="17" y="31"/>
                    <a:pt x="18" y="31"/>
                    <a:pt x="18" y="30"/>
                  </a:cubicBezTo>
                  <a:cubicBezTo>
                    <a:pt x="19" y="30"/>
                    <a:pt x="20" y="28"/>
                    <a:pt x="19" y="27"/>
                  </a:cubicBezTo>
                  <a:lnTo>
                    <a:pt x="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2" name="Freeform 152">
              <a:extLst>
                <a:ext uri="{FF2B5EF4-FFF2-40B4-BE49-F238E27FC236}">
                  <a16:creationId xmlns:a16="http://schemas.microsoft.com/office/drawing/2014/main" id="{DDC891E5-36BE-48CF-9919-FA843C01EA35}"/>
                </a:ext>
              </a:extLst>
            </p:cNvPr>
            <p:cNvSpPr>
              <a:spLocks/>
            </p:cNvSpPr>
            <p:nvPr/>
          </p:nvSpPr>
          <p:spPr bwMode="auto">
            <a:xfrm>
              <a:off x="1558925" y="1560515"/>
              <a:ext cx="115888" cy="74613"/>
            </a:xfrm>
            <a:custGeom>
              <a:avLst/>
              <a:gdLst>
                <a:gd name="T0" fmla="*/ 30 w 31"/>
                <a:gd name="T1" fmla="*/ 1 h 20"/>
                <a:gd name="T2" fmla="*/ 28 w 31"/>
                <a:gd name="T3" fmla="*/ 0 h 20"/>
                <a:gd name="T4" fmla="*/ 27 w 31"/>
                <a:gd name="T5" fmla="*/ 0 h 20"/>
                <a:gd name="T6" fmla="*/ 1 w 31"/>
                <a:gd name="T7" fmla="*/ 15 h 20"/>
                <a:gd name="T8" fmla="*/ 0 w 31"/>
                <a:gd name="T9" fmla="*/ 16 h 20"/>
                <a:gd name="T10" fmla="*/ 1 w 31"/>
                <a:gd name="T11" fmla="*/ 18 h 20"/>
                <a:gd name="T12" fmla="*/ 4 w 31"/>
                <a:gd name="T13" fmla="*/ 19 h 20"/>
                <a:gd name="T14" fmla="*/ 29 w 31"/>
                <a:gd name="T15" fmla="*/ 4 h 20"/>
                <a:gd name="T16" fmla="*/ 30 w 31"/>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0">
                  <a:moveTo>
                    <a:pt x="30" y="1"/>
                  </a:moveTo>
                  <a:cubicBezTo>
                    <a:pt x="30" y="0"/>
                    <a:pt x="29" y="0"/>
                    <a:pt x="28" y="0"/>
                  </a:cubicBezTo>
                  <a:cubicBezTo>
                    <a:pt x="28" y="0"/>
                    <a:pt x="27" y="0"/>
                    <a:pt x="27" y="0"/>
                  </a:cubicBezTo>
                  <a:cubicBezTo>
                    <a:pt x="1" y="15"/>
                    <a:pt x="1" y="15"/>
                    <a:pt x="1" y="15"/>
                  </a:cubicBezTo>
                  <a:cubicBezTo>
                    <a:pt x="1" y="15"/>
                    <a:pt x="1" y="16"/>
                    <a:pt x="0" y="16"/>
                  </a:cubicBezTo>
                  <a:cubicBezTo>
                    <a:pt x="0" y="17"/>
                    <a:pt x="0" y="18"/>
                    <a:pt x="1" y="18"/>
                  </a:cubicBezTo>
                  <a:cubicBezTo>
                    <a:pt x="1" y="19"/>
                    <a:pt x="3" y="20"/>
                    <a:pt x="4" y="19"/>
                  </a:cubicBezTo>
                  <a:cubicBezTo>
                    <a:pt x="29" y="4"/>
                    <a:pt x="29" y="4"/>
                    <a:pt x="29" y="4"/>
                  </a:cubicBezTo>
                  <a:cubicBezTo>
                    <a:pt x="30" y="3"/>
                    <a:pt x="31" y="2"/>
                    <a:pt x="30"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3" name="Freeform 153">
              <a:extLst>
                <a:ext uri="{FF2B5EF4-FFF2-40B4-BE49-F238E27FC236}">
                  <a16:creationId xmlns:a16="http://schemas.microsoft.com/office/drawing/2014/main" id="{AD2EB2A7-1BDC-4E01-BAFF-7FB7F1F27211}"/>
                </a:ext>
              </a:extLst>
            </p:cNvPr>
            <p:cNvSpPr>
              <a:spLocks/>
            </p:cNvSpPr>
            <p:nvPr/>
          </p:nvSpPr>
          <p:spPr bwMode="auto">
            <a:xfrm>
              <a:off x="1862138" y="1382715"/>
              <a:ext cx="117475" cy="76200"/>
            </a:xfrm>
            <a:custGeom>
              <a:avLst/>
              <a:gdLst>
                <a:gd name="T0" fmla="*/ 1 w 31"/>
                <a:gd name="T1" fmla="*/ 16 h 20"/>
                <a:gd name="T2" fmla="*/ 1 w 31"/>
                <a:gd name="T3" fmla="*/ 18 h 20"/>
                <a:gd name="T4" fmla="*/ 4 w 31"/>
                <a:gd name="T5" fmla="*/ 19 h 20"/>
                <a:gd name="T6" fmla="*/ 30 w 31"/>
                <a:gd name="T7" fmla="*/ 4 h 20"/>
                <a:gd name="T8" fmla="*/ 31 w 31"/>
                <a:gd name="T9" fmla="*/ 3 h 20"/>
                <a:gd name="T10" fmla="*/ 30 w 31"/>
                <a:gd name="T11" fmla="*/ 1 h 20"/>
                <a:gd name="T12" fmla="*/ 28 w 31"/>
                <a:gd name="T13" fmla="*/ 0 h 20"/>
                <a:gd name="T14" fmla="*/ 27 w 31"/>
                <a:gd name="T15" fmla="*/ 0 h 20"/>
                <a:gd name="T16" fmla="*/ 2 w 31"/>
                <a:gd name="T17" fmla="*/ 15 h 20"/>
                <a:gd name="T18" fmla="*/ 1 w 31"/>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16"/>
                  </a:moveTo>
                  <a:cubicBezTo>
                    <a:pt x="0" y="17"/>
                    <a:pt x="0" y="18"/>
                    <a:pt x="1" y="18"/>
                  </a:cubicBezTo>
                  <a:cubicBezTo>
                    <a:pt x="1" y="19"/>
                    <a:pt x="3" y="20"/>
                    <a:pt x="4" y="19"/>
                  </a:cubicBezTo>
                  <a:cubicBezTo>
                    <a:pt x="30" y="4"/>
                    <a:pt x="30" y="4"/>
                    <a:pt x="30" y="4"/>
                  </a:cubicBezTo>
                  <a:cubicBezTo>
                    <a:pt x="30" y="4"/>
                    <a:pt x="30" y="3"/>
                    <a:pt x="31" y="3"/>
                  </a:cubicBezTo>
                  <a:cubicBezTo>
                    <a:pt x="31" y="2"/>
                    <a:pt x="31" y="2"/>
                    <a:pt x="30" y="1"/>
                  </a:cubicBezTo>
                  <a:cubicBezTo>
                    <a:pt x="30" y="0"/>
                    <a:pt x="29" y="0"/>
                    <a:pt x="28" y="0"/>
                  </a:cubicBezTo>
                  <a:cubicBezTo>
                    <a:pt x="28" y="0"/>
                    <a:pt x="28" y="0"/>
                    <a:pt x="27" y="0"/>
                  </a:cubicBezTo>
                  <a:cubicBezTo>
                    <a:pt x="2" y="15"/>
                    <a:pt x="2" y="15"/>
                    <a:pt x="2" y="15"/>
                  </a:cubicBezTo>
                  <a:cubicBezTo>
                    <a:pt x="1" y="15"/>
                    <a:pt x="1" y="16"/>
                    <a:pt x="1"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4" name="Freeform 154">
              <a:extLst>
                <a:ext uri="{FF2B5EF4-FFF2-40B4-BE49-F238E27FC236}">
                  <a16:creationId xmlns:a16="http://schemas.microsoft.com/office/drawing/2014/main" id="{418F7DA2-5469-4CFB-83C4-F4E0B8906127}"/>
                </a:ext>
              </a:extLst>
            </p:cNvPr>
            <p:cNvSpPr>
              <a:spLocks/>
            </p:cNvSpPr>
            <p:nvPr/>
          </p:nvSpPr>
          <p:spPr bwMode="auto">
            <a:xfrm>
              <a:off x="1862138" y="1560515"/>
              <a:ext cx="117475" cy="74613"/>
            </a:xfrm>
            <a:custGeom>
              <a:avLst/>
              <a:gdLst>
                <a:gd name="T0" fmla="*/ 30 w 31"/>
                <a:gd name="T1" fmla="*/ 15 h 20"/>
                <a:gd name="T2" fmla="*/ 4 w 31"/>
                <a:gd name="T3" fmla="*/ 0 h 20"/>
                <a:gd name="T4" fmla="*/ 3 w 31"/>
                <a:gd name="T5" fmla="*/ 0 h 20"/>
                <a:gd name="T6" fmla="*/ 1 w 31"/>
                <a:gd name="T7" fmla="*/ 1 h 20"/>
                <a:gd name="T8" fmla="*/ 2 w 31"/>
                <a:gd name="T9" fmla="*/ 4 h 20"/>
                <a:gd name="T10" fmla="*/ 27 w 31"/>
                <a:gd name="T11" fmla="*/ 19 h 20"/>
                <a:gd name="T12" fmla="*/ 30 w 31"/>
                <a:gd name="T13" fmla="*/ 18 h 20"/>
                <a:gd name="T14" fmla="*/ 30 w 31"/>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0" y="15"/>
                  </a:moveTo>
                  <a:cubicBezTo>
                    <a:pt x="4" y="0"/>
                    <a:pt x="4" y="0"/>
                    <a:pt x="4" y="0"/>
                  </a:cubicBezTo>
                  <a:cubicBezTo>
                    <a:pt x="4" y="0"/>
                    <a:pt x="3" y="0"/>
                    <a:pt x="3" y="0"/>
                  </a:cubicBezTo>
                  <a:cubicBezTo>
                    <a:pt x="2" y="0"/>
                    <a:pt x="1" y="0"/>
                    <a:pt x="1" y="1"/>
                  </a:cubicBezTo>
                  <a:cubicBezTo>
                    <a:pt x="0" y="2"/>
                    <a:pt x="1" y="3"/>
                    <a:pt x="2" y="4"/>
                  </a:cubicBezTo>
                  <a:cubicBezTo>
                    <a:pt x="27" y="19"/>
                    <a:pt x="27" y="19"/>
                    <a:pt x="27" y="19"/>
                  </a:cubicBezTo>
                  <a:cubicBezTo>
                    <a:pt x="28" y="20"/>
                    <a:pt x="30" y="19"/>
                    <a:pt x="30" y="18"/>
                  </a:cubicBezTo>
                  <a:cubicBezTo>
                    <a:pt x="31" y="17"/>
                    <a:pt x="31" y="16"/>
                    <a:pt x="3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5" name="Freeform 155">
              <a:extLst>
                <a:ext uri="{FF2B5EF4-FFF2-40B4-BE49-F238E27FC236}">
                  <a16:creationId xmlns:a16="http://schemas.microsoft.com/office/drawing/2014/main" id="{08CC98BD-E6DE-4CE2-B6DD-AEF72F72AA4C}"/>
                </a:ext>
              </a:extLst>
            </p:cNvPr>
            <p:cNvSpPr>
              <a:spLocks/>
            </p:cNvSpPr>
            <p:nvPr/>
          </p:nvSpPr>
          <p:spPr bwMode="auto">
            <a:xfrm>
              <a:off x="1558925" y="1382715"/>
              <a:ext cx="115888" cy="76200"/>
            </a:xfrm>
            <a:custGeom>
              <a:avLst/>
              <a:gdLst>
                <a:gd name="T0" fmla="*/ 1 w 31"/>
                <a:gd name="T1" fmla="*/ 4 h 20"/>
                <a:gd name="T2" fmla="*/ 27 w 31"/>
                <a:gd name="T3" fmla="*/ 19 h 20"/>
                <a:gd name="T4" fmla="*/ 30 w 31"/>
                <a:gd name="T5" fmla="*/ 18 h 20"/>
                <a:gd name="T6" fmla="*/ 30 w 31"/>
                <a:gd name="T7" fmla="*/ 16 h 20"/>
                <a:gd name="T8" fmla="*/ 29 w 31"/>
                <a:gd name="T9" fmla="*/ 15 h 20"/>
                <a:gd name="T10" fmla="*/ 4 w 31"/>
                <a:gd name="T11" fmla="*/ 0 h 20"/>
                <a:gd name="T12" fmla="*/ 3 w 31"/>
                <a:gd name="T13" fmla="*/ 0 h 20"/>
                <a:gd name="T14" fmla="*/ 1 w 31"/>
                <a:gd name="T15" fmla="*/ 1 h 20"/>
                <a:gd name="T16" fmla="*/ 0 w 31"/>
                <a:gd name="T17" fmla="*/ 3 h 20"/>
                <a:gd name="T18" fmla="*/ 1 w 31"/>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0">
                  <a:moveTo>
                    <a:pt x="1" y="4"/>
                  </a:moveTo>
                  <a:cubicBezTo>
                    <a:pt x="27" y="19"/>
                    <a:pt x="27" y="19"/>
                    <a:pt x="27" y="19"/>
                  </a:cubicBezTo>
                  <a:cubicBezTo>
                    <a:pt x="28" y="20"/>
                    <a:pt x="30" y="19"/>
                    <a:pt x="30" y="18"/>
                  </a:cubicBezTo>
                  <a:cubicBezTo>
                    <a:pt x="31" y="18"/>
                    <a:pt x="31" y="17"/>
                    <a:pt x="30" y="16"/>
                  </a:cubicBezTo>
                  <a:cubicBezTo>
                    <a:pt x="30" y="16"/>
                    <a:pt x="30" y="15"/>
                    <a:pt x="29" y="15"/>
                  </a:cubicBezTo>
                  <a:cubicBezTo>
                    <a:pt x="4" y="0"/>
                    <a:pt x="4" y="0"/>
                    <a:pt x="4" y="0"/>
                  </a:cubicBezTo>
                  <a:cubicBezTo>
                    <a:pt x="3" y="0"/>
                    <a:pt x="3" y="0"/>
                    <a:pt x="3" y="0"/>
                  </a:cubicBezTo>
                  <a:cubicBezTo>
                    <a:pt x="2" y="0"/>
                    <a:pt x="1" y="0"/>
                    <a:pt x="1" y="1"/>
                  </a:cubicBezTo>
                  <a:cubicBezTo>
                    <a:pt x="0" y="2"/>
                    <a:pt x="0" y="2"/>
                    <a:pt x="0" y="3"/>
                  </a:cubicBezTo>
                  <a:cubicBezTo>
                    <a:pt x="1" y="3"/>
                    <a:pt x="1" y="4"/>
                    <a:pt x="1"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6" name="Freeform 156">
              <a:extLst>
                <a:ext uri="{FF2B5EF4-FFF2-40B4-BE49-F238E27FC236}">
                  <a16:creationId xmlns:a16="http://schemas.microsoft.com/office/drawing/2014/main" id="{2065E618-4411-47DA-BF67-F1A47222B87F}"/>
                </a:ext>
              </a:extLst>
            </p:cNvPr>
            <p:cNvSpPr>
              <a:spLocks/>
            </p:cNvSpPr>
            <p:nvPr/>
          </p:nvSpPr>
          <p:spPr bwMode="auto">
            <a:xfrm>
              <a:off x="1644650" y="1604965"/>
              <a:ext cx="71438" cy="112713"/>
            </a:xfrm>
            <a:custGeom>
              <a:avLst/>
              <a:gdLst>
                <a:gd name="T0" fmla="*/ 18 w 19"/>
                <a:gd name="T1" fmla="*/ 0 h 30"/>
                <a:gd name="T2" fmla="*/ 17 w 19"/>
                <a:gd name="T3" fmla="*/ 0 h 30"/>
                <a:gd name="T4" fmla="*/ 15 w 19"/>
                <a:gd name="T5" fmla="*/ 1 h 30"/>
                <a:gd name="T6" fmla="*/ 0 w 19"/>
                <a:gd name="T7" fmla="*/ 26 h 30"/>
                <a:gd name="T8" fmla="*/ 1 w 19"/>
                <a:gd name="T9" fmla="*/ 30 h 30"/>
                <a:gd name="T10" fmla="*/ 4 w 19"/>
                <a:gd name="T11" fmla="*/ 29 h 30"/>
                <a:gd name="T12" fmla="*/ 19 w 19"/>
                <a:gd name="T13" fmla="*/ 3 h 30"/>
                <a:gd name="T14" fmla="*/ 19 w 19"/>
                <a:gd name="T15" fmla="*/ 1 h 30"/>
                <a:gd name="T16" fmla="*/ 18 w 19"/>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0">
                  <a:moveTo>
                    <a:pt x="18" y="0"/>
                  </a:moveTo>
                  <a:cubicBezTo>
                    <a:pt x="18" y="0"/>
                    <a:pt x="17" y="0"/>
                    <a:pt x="17" y="0"/>
                  </a:cubicBezTo>
                  <a:cubicBezTo>
                    <a:pt x="16" y="0"/>
                    <a:pt x="15" y="0"/>
                    <a:pt x="15" y="1"/>
                  </a:cubicBezTo>
                  <a:cubicBezTo>
                    <a:pt x="0" y="26"/>
                    <a:pt x="0" y="26"/>
                    <a:pt x="0" y="26"/>
                  </a:cubicBezTo>
                  <a:cubicBezTo>
                    <a:pt x="0" y="27"/>
                    <a:pt x="0" y="29"/>
                    <a:pt x="1" y="30"/>
                  </a:cubicBezTo>
                  <a:cubicBezTo>
                    <a:pt x="2" y="30"/>
                    <a:pt x="4" y="30"/>
                    <a:pt x="4" y="29"/>
                  </a:cubicBezTo>
                  <a:cubicBezTo>
                    <a:pt x="19" y="3"/>
                    <a:pt x="19" y="3"/>
                    <a:pt x="19" y="3"/>
                  </a:cubicBezTo>
                  <a:cubicBezTo>
                    <a:pt x="19" y="2"/>
                    <a:pt x="19" y="2"/>
                    <a:pt x="19" y="1"/>
                  </a:cubicBezTo>
                  <a:cubicBezTo>
                    <a:pt x="19" y="1"/>
                    <a:pt x="19" y="0"/>
                    <a:pt x="1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67" name="Freeform 157">
              <a:extLst>
                <a:ext uri="{FF2B5EF4-FFF2-40B4-BE49-F238E27FC236}">
                  <a16:creationId xmlns:a16="http://schemas.microsoft.com/office/drawing/2014/main" id="{4DCDBC88-51BE-45DC-8362-A19DB0956E5B}"/>
                </a:ext>
              </a:extLst>
            </p:cNvPr>
            <p:cNvSpPr>
              <a:spLocks/>
            </p:cNvSpPr>
            <p:nvPr/>
          </p:nvSpPr>
          <p:spPr bwMode="auto">
            <a:xfrm>
              <a:off x="1817688" y="1296989"/>
              <a:ext cx="74613" cy="115888"/>
            </a:xfrm>
            <a:custGeom>
              <a:avLst/>
              <a:gdLst>
                <a:gd name="T0" fmla="*/ 2 w 20"/>
                <a:gd name="T1" fmla="*/ 30 h 31"/>
                <a:gd name="T2" fmla="*/ 5 w 20"/>
                <a:gd name="T3" fmla="*/ 29 h 31"/>
                <a:gd name="T4" fmla="*/ 20 w 20"/>
                <a:gd name="T5" fmla="*/ 4 h 31"/>
                <a:gd name="T6" fmla="*/ 19 w 20"/>
                <a:gd name="T7" fmla="*/ 1 h 31"/>
                <a:gd name="T8" fmla="*/ 18 w 20"/>
                <a:gd name="T9" fmla="*/ 0 h 31"/>
                <a:gd name="T10" fmla="*/ 16 w 20"/>
                <a:gd name="T11" fmla="*/ 2 h 31"/>
                <a:gd name="T12" fmla="*/ 1 w 20"/>
                <a:gd name="T13" fmla="*/ 27 h 31"/>
                <a:gd name="T14" fmla="*/ 2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 y="30"/>
                  </a:moveTo>
                  <a:cubicBezTo>
                    <a:pt x="3" y="31"/>
                    <a:pt x="4" y="31"/>
                    <a:pt x="5" y="29"/>
                  </a:cubicBezTo>
                  <a:cubicBezTo>
                    <a:pt x="20" y="4"/>
                    <a:pt x="20" y="4"/>
                    <a:pt x="20" y="4"/>
                  </a:cubicBezTo>
                  <a:cubicBezTo>
                    <a:pt x="20" y="3"/>
                    <a:pt x="20" y="1"/>
                    <a:pt x="19" y="1"/>
                  </a:cubicBezTo>
                  <a:cubicBezTo>
                    <a:pt x="19" y="0"/>
                    <a:pt x="18" y="0"/>
                    <a:pt x="18" y="0"/>
                  </a:cubicBezTo>
                  <a:cubicBezTo>
                    <a:pt x="17" y="0"/>
                    <a:pt x="16" y="1"/>
                    <a:pt x="16" y="2"/>
                  </a:cubicBezTo>
                  <a:cubicBezTo>
                    <a:pt x="1" y="27"/>
                    <a:pt x="1" y="27"/>
                    <a:pt x="1" y="27"/>
                  </a:cubicBezTo>
                  <a:cubicBezTo>
                    <a:pt x="0" y="28"/>
                    <a:pt x="1" y="30"/>
                    <a:pt x="2"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sp>
        <p:nvSpPr>
          <p:cNvPr id="68" name="Freeform 111">
            <a:extLst>
              <a:ext uri="{FF2B5EF4-FFF2-40B4-BE49-F238E27FC236}">
                <a16:creationId xmlns:a16="http://schemas.microsoft.com/office/drawing/2014/main" id="{0DF72E7F-70D6-4A5D-98C3-4F9EC858A78D}"/>
              </a:ext>
            </a:extLst>
          </p:cNvPr>
          <p:cNvSpPr>
            <a:spLocks noEditPoints="1"/>
          </p:cNvSpPr>
          <p:nvPr/>
        </p:nvSpPr>
        <p:spPr bwMode="auto">
          <a:xfrm>
            <a:off x="10823284" y="1366708"/>
            <a:ext cx="468000" cy="437996"/>
          </a:xfrm>
          <a:custGeom>
            <a:avLst/>
            <a:gdLst>
              <a:gd name="T0" fmla="*/ 98 w 132"/>
              <a:gd name="T1" fmla="*/ 9 h 128"/>
              <a:gd name="T2" fmla="*/ 11 w 132"/>
              <a:gd name="T3" fmla="*/ 32 h 128"/>
              <a:gd name="T4" fmla="*/ 34 w 132"/>
              <a:gd name="T5" fmla="*/ 119 h 128"/>
              <a:gd name="T6" fmla="*/ 121 w 132"/>
              <a:gd name="T7" fmla="*/ 96 h 128"/>
              <a:gd name="T8" fmla="*/ 125 w 132"/>
              <a:gd name="T9" fmla="*/ 55 h 128"/>
              <a:gd name="T10" fmla="*/ 125 w 132"/>
              <a:gd name="T11" fmla="*/ 65 h 128"/>
              <a:gd name="T12" fmla="*/ 97 w 132"/>
              <a:gd name="T13" fmla="*/ 79 h 128"/>
              <a:gd name="T14" fmla="*/ 125 w 132"/>
              <a:gd name="T15" fmla="*/ 55 h 128"/>
              <a:gd name="T16" fmla="*/ 123 w 132"/>
              <a:gd name="T17" fmla="*/ 46 h 128"/>
              <a:gd name="T18" fmla="*/ 93 w 132"/>
              <a:gd name="T19" fmla="*/ 77 h 128"/>
              <a:gd name="T20" fmla="*/ 119 w 132"/>
              <a:gd name="T21" fmla="*/ 36 h 128"/>
              <a:gd name="T22" fmla="*/ 111 w 132"/>
              <a:gd name="T23" fmla="*/ 25 h 128"/>
              <a:gd name="T24" fmla="*/ 116 w 132"/>
              <a:gd name="T25" fmla="*/ 31 h 128"/>
              <a:gd name="T26" fmla="*/ 79 w 132"/>
              <a:gd name="T27" fmla="*/ 69 h 128"/>
              <a:gd name="T28" fmla="*/ 110 w 132"/>
              <a:gd name="T29" fmla="*/ 24 h 128"/>
              <a:gd name="T30" fmla="*/ 68 w 132"/>
              <a:gd name="T31" fmla="*/ 5 h 128"/>
              <a:gd name="T32" fmla="*/ 77 w 132"/>
              <a:gd name="T33" fmla="*/ 6 h 128"/>
              <a:gd name="T34" fmla="*/ 68 w 132"/>
              <a:gd name="T35" fmla="*/ 17 h 128"/>
              <a:gd name="T36" fmla="*/ 68 w 132"/>
              <a:gd name="T37" fmla="*/ 24 h 128"/>
              <a:gd name="T38" fmla="*/ 85 w 132"/>
              <a:gd name="T39" fmla="*/ 8 h 128"/>
              <a:gd name="T40" fmla="*/ 95 w 132"/>
              <a:gd name="T41" fmla="*/ 12 h 128"/>
              <a:gd name="T42" fmla="*/ 68 w 132"/>
              <a:gd name="T43" fmla="*/ 24 h 128"/>
              <a:gd name="T44" fmla="*/ 99 w 132"/>
              <a:gd name="T45" fmla="*/ 14 h 128"/>
              <a:gd name="T46" fmla="*/ 106 w 132"/>
              <a:gd name="T47" fmla="*/ 20 h 128"/>
              <a:gd name="T48" fmla="*/ 68 w 132"/>
              <a:gd name="T49" fmla="*/ 59 h 128"/>
              <a:gd name="T50" fmla="*/ 115 w 132"/>
              <a:gd name="T51" fmla="*/ 97 h 128"/>
              <a:gd name="T52" fmla="*/ 95 w 132"/>
              <a:gd name="T53" fmla="*/ 116 h 128"/>
              <a:gd name="T54" fmla="*/ 51 w 132"/>
              <a:gd name="T55" fmla="*/ 121 h 128"/>
              <a:gd name="T56" fmla="*/ 19 w 132"/>
              <a:gd name="T57" fmla="*/ 100 h 128"/>
              <a:gd name="T58" fmla="*/ 7 w 132"/>
              <a:gd name="T59" fmla="*/ 57 h 128"/>
              <a:gd name="T60" fmla="*/ 24 w 132"/>
              <a:gd name="T61" fmla="*/ 22 h 128"/>
              <a:gd name="T62" fmla="*/ 62 w 132"/>
              <a:gd name="T63" fmla="*/ 5 h 128"/>
              <a:gd name="T64" fmla="*/ 64 w 132"/>
              <a:gd name="T65" fmla="*/ 64 h 128"/>
              <a:gd name="T66" fmla="*/ 116 w 132"/>
              <a:gd name="T67" fmla="*/ 96 h 128"/>
              <a:gd name="T68" fmla="*/ 119 w 132"/>
              <a:gd name="T69" fmla="*/ 92 h 128"/>
              <a:gd name="T70" fmla="*/ 125 w 132"/>
              <a:gd name="T71" fmla="*/ 72 h 128"/>
              <a:gd name="T72" fmla="*/ 119 w 132"/>
              <a:gd name="T73" fmla="*/ 9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28">
                <a:moveTo>
                  <a:pt x="128" y="47"/>
                </a:moveTo>
                <a:cubicBezTo>
                  <a:pt x="123" y="31"/>
                  <a:pt x="113" y="17"/>
                  <a:pt x="98" y="9"/>
                </a:cubicBezTo>
                <a:cubicBezTo>
                  <a:pt x="88" y="3"/>
                  <a:pt x="77" y="0"/>
                  <a:pt x="66" y="0"/>
                </a:cubicBezTo>
                <a:cubicBezTo>
                  <a:pt x="43" y="0"/>
                  <a:pt x="22" y="12"/>
                  <a:pt x="11" y="32"/>
                </a:cubicBezTo>
                <a:cubicBezTo>
                  <a:pt x="2" y="47"/>
                  <a:pt x="0" y="64"/>
                  <a:pt x="4" y="81"/>
                </a:cubicBezTo>
                <a:cubicBezTo>
                  <a:pt x="9" y="97"/>
                  <a:pt x="19" y="111"/>
                  <a:pt x="34" y="119"/>
                </a:cubicBezTo>
                <a:cubicBezTo>
                  <a:pt x="44" y="125"/>
                  <a:pt x="55" y="128"/>
                  <a:pt x="66" y="128"/>
                </a:cubicBezTo>
                <a:cubicBezTo>
                  <a:pt x="89" y="128"/>
                  <a:pt x="110" y="116"/>
                  <a:pt x="121" y="96"/>
                </a:cubicBezTo>
                <a:cubicBezTo>
                  <a:pt x="130" y="81"/>
                  <a:pt x="132" y="64"/>
                  <a:pt x="128" y="47"/>
                </a:cubicBezTo>
                <a:close/>
                <a:moveTo>
                  <a:pt x="125" y="55"/>
                </a:moveTo>
                <a:cubicBezTo>
                  <a:pt x="125" y="58"/>
                  <a:pt x="125" y="61"/>
                  <a:pt x="125" y="65"/>
                </a:cubicBezTo>
                <a:cubicBezTo>
                  <a:pt x="125" y="65"/>
                  <a:pt x="125" y="65"/>
                  <a:pt x="125" y="65"/>
                </a:cubicBezTo>
                <a:cubicBezTo>
                  <a:pt x="106" y="84"/>
                  <a:pt x="106" y="84"/>
                  <a:pt x="106" y="84"/>
                </a:cubicBezTo>
                <a:cubicBezTo>
                  <a:pt x="97" y="79"/>
                  <a:pt x="97" y="79"/>
                  <a:pt x="97" y="79"/>
                </a:cubicBezTo>
                <a:cubicBezTo>
                  <a:pt x="124" y="52"/>
                  <a:pt x="124" y="52"/>
                  <a:pt x="124" y="52"/>
                </a:cubicBezTo>
                <a:lnTo>
                  <a:pt x="125" y="55"/>
                </a:lnTo>
                <a:close/>
                <a:moveTo>
                  <a:pt x="120" y="38"/>
                </a:moveTo>
                <a:cubicBezTo>
                  <a:pt x="121" y="41"/>
                  <a:pt x="122" y="43"/>
                  <a:pt x="123" y="46"/>
                </a:cubicBezTo>
                <a:cubicBezTo>
                  <a:pt x="123" y="47"/>
                  <a:pt x="123" y="47"/>
                  <a:pt x="123" y="47"/>
                </a:cubicBezTo>
                <a:cubicBezTo>
                  <a:pt x="93" y="77"/>
                  <a:pt x="93" y="77"/>
                  <a:pt x="93" y="77"/>
                </a:cubicBezTo>
                <a:cubicBezTo>
                  <a:pt x="84" y="71"/>
                  <a:pt x="84" y="71"/>
                  <a:pt x="84" y="71"/>
                </a:cubicBezTo>
                <a:cubicBezTo>
                  <a:pt x="119" y="36"/>
                  <a:pt x="119" y="36"/>
                  <a:pt x="119" y="36"/>
                </a:cubicBezTo>
                <a:lnTo>
                  <a:pt x="120" y="38"/>
                </a:lnTo>
                <a:close/>
                <a:moveTo>
                  <a:pt x="111" y="25"/>
                </a:moveTo>
                <a:cubicBezTo>
                  <a:pt x="112" y="26"/>
                  <a:pt x="113" y="27"/>
                  <a:pt x="113" y="28"/>
                </a:cubicBezTo>
                <a:cubicBezTo>
                  <a:pt x="114" y="29"/>
                  <a:pt x="115" y="30"/>
                  <a:pt x="116" y="31"/>
                </a:cubicBezTo>
                <a:cubicBezTo>
                  <a:pt x="116" y="32"/>
                  <a:pt x="116" y="32"/>
                  <a:pt x="116" y="32"/>
                </a:cubicBezTo>
                <a:cubicBezTo>
                  <a:pt x="79" y="69"/>
                  <a:pt x="79" y="69"/>
                  <a:pt x="79" y="69"/>
                </a:cubicBezTo>
                <a:cubicBezTo>
                  <a:pt x="70" y="64"/>
                  <a:pt x="70" y="64"/>
                  <a:pt x="70" y="64"/>
                </a:cubicBezTo>
                <a:cubicBezTo>
                  <a:pt x="110" y="24"/>
                  <a:pt x="110" y="24"/>
                  <a:pt x="110" y="24"/>
                </a:cubicBezTo>
                <a:lnTo>
                  <a:pt x="111" y="25"/>
                </a:lnTo>
                <a:close/>
                <a:moveTo>
                  <a:pt x="68" y="5"/>
                </a:moveTo>
                <a:cubicBezTo>
                  <a:pt x="70" y="5"/>
                  <a:pt x="70" y="5"/>
                  <a:pt x="70" y="5"/>
                </a:cubicBezTo>
                <a:cubicBezTo>
                  <a:pt x="72" y="5"/>
                  <a:pt x="75" y="5"/>
                  <a:pt x="77" y="6"/>
                </a:cubicBezTo>
                <a:cubicBezTo>
                  <a:pt x="80" y="6"/>
                  <a:pt x="80" y="6"/>
                  <a:pt x="80" y="6"/>
                </a:cubicBezTo>
                <a:cubicBezTo>
                  <a:pt x="68" y="17"/>
                  <a:pt x="68" y="17"/>
                  <a:pt x="68" y="17"/>
                </a:cubicBezTo>
                <a:lnTo>
                  <a:pt x="68" y="5"/>
                </a:lnTo>
                <a:close/>
                <a:moveTo>
                  <a:pt x="68" y="24"/>
                </a:moveTo>
                <a:cubicBezTo>
                  <a:pt x="85" y="8"/>
                  <a:pt x="85" y="8"/>
                  <a:pt x="85" y="8"/>
                </a:cubicBezTo>
                <a:cubicBezTo>
                  <a:pt x="85" y="8"/>
                  <a:pt x="85" y="8"/>
                  <a:pt x="85" y="8"/>
                </a:cubicBezTo>
                <a:cubicBezTo>
                  <a:pt x="88" y="9"/>
                  <a:pt x="91" y="10"/>
                  <a:pt x="93" y="11"/>
                </a:cubicBezTo>
                <a:cubicBezTo>
                  <a:pt x="95" y="12"/>
                  <a:pt x="95" y="12"/>
                  <a:pt x="95" y="12"/>
                </a:cubicBezTo>
                <a:cubicBezTo>
                  <a:pt x="68" y="38"/>
                  <a:pt x="68" y="38"/>
                  <a:pt x="68" y="38"/>
                </a:cubicBezTo>
                <a:lnTo>
                  <a:pt x="68" y="24"/>
                </a:lnTo>
                <a:close/>
                <a:moveTo>
                  <a:pt x="68" y="45"/>
                </a:moveTo>
                <a:cubicBezTo>
                  <a:pt x="99" y="14"/>
                  <a:pt x="99" y="14"/>
                  <a:pt x="99" y="14"/>
                </a:cubicBezTo>
                <a:cubicBezTo>
                  <a:pt x="100" y="15"/>
                  <a:pt x="100" y="15"/>
                  <a:pt x="100" y="15"/>
                </a:cubicBezTo>
                <a:cubicBezTo>
                  <a:pt x="102" y="17"/>
                  <a:pt x="104" y="18"/>
                  <a:pt x="106" y="20"/>
                </a:cubicBezTo>
                <a:cubicBezTo>
                  <a:pt x="107" y="21"/>
                  <a:pt x="107" y="21"/>
                  <a:pt x="107" y="21"/>
                </a:cubicBezTo>
                <a:cubicBezTo>
                  <a:pt x="68" y="59"/>
                  <a:pt x="68" y="59"/>
                  <a:pt x="68" y="59"/>
                </a:cubicBezTo>
                <a:lnTo>
                  <a:pt x="68" y="45"/>
                </a:lnTo>
                <a:close/>
                <a:moveTo>
                  <a:pt x="115" y="97"/>
                </a:moveTo>
                <a:cubicBezTo>
                  <a:pt x="113" y="100"/>
                  <a:pt x="111" y="104"/>
                  <a:pt x="108" y="106"/>
                </a:cubicBezTo>
                <a:cubicBezTo>
                  <a:pt x="104" y="110"/>
                  <a:pt x="100" y="113"/>
                  <a:pt x="95" y="116"/>
                </a:cubicBezTo>
                <a:cubicBezTo>
                  <a:pt x="86" y="121"/>
                  <a:pt x="76" y="123"/>
                  <a:pt x="66" y="123"/>
                </a:cubicBezTo>
                <a:cubicBezTo>
                  <a:pt x="61" y="123"/>
                  <a:pt x="56" y="123"/>
                  <a:pt x="51" y="121"/>
                </a:cubicBezTo>
                <a:cubicBezTo>
                  <a:pt x="46" y="120"/>
                  <a:pt x="41" y="118"/>
                  <a:pt x="36" y="115"/>
                </a:cubicBezTo>
                <a:cubicBezTo>
                  <a:pt x="29" y="111"/>
                  <a:pt x="23" y="106"/>
                  <a:pt x="19" y="100"/>
                </a:cubicBezTo>
                <a:cubicBezTo>
                  <a:pt x="14" y="94"/>
                  <a:pt x="11" y="87"/>
                  <a:pt x="9" y="79"/>
                </a:cubicBezTo>
                <a:cubicBezTo>
                  <a:pt x="7" y="72"/>
                  <a:pt x="6" y="64"/>
                  <a:pt x="7" y="57"/>
                </a:cubicBezTo>
                <a:cubicBezTo>
                  <a:pt x="8" y="49"/>
                  <a:pt x="11" y="41"/>
                  <a:pt x="15" y="34"/>
                </a:cubicBezTo>
                <a:cubicBezTo>
                  <a:pt x="17" y="30"/>
                  <a:pt x="21" y="25"/>
                  <a:pt x="24" y="22"/>
                </a:cubicBezTo>
                <a:cubicBezTo>
                  <a:pt x="28" y="18"/>
                  <a:pt x="32" y="15"/>
                  <a:pt x="37" y="12"/>
                </a:cubicBezTo>
                <a:cubicBezTo>
                  <a:pt x="44" y="8"/>
                  <a:pt x="53" y="5"/>
                  <a:pt x="62" y="5"/>
                </a:cubicBezTo>
                <a:cubicBezTo>
                  <a:pt x="64" y="5"/>
                  <a:pt x="64" y="5"/>
                  <a:pt x="64" y="5"/>
                </a:cubicBezTo>
                <a:cubicBezTo>
                  <a:pt x="64" y="64"/>
                  <a:pt x="64" y="64"/>
                  <a:pt x="64" y="64"/>
                </a:cubicBezTo>
                <a:cubicBezTo>
                  <a:pt x="64" y="65"/>
                  <a:pt x="64" y="66"/>
                  <a:pt x="65" y="66"/>
                </a:cubicBezTo>
                <a:cubicBezTo>
                  <a:pt x="116" y="96"/>
                  <a:pt x="116" y="96"/>
                  <a:pt x="116" y="96"/>
                </a:cubicBezTo>
                <a:lnTo>
                  <a:pt x="115" y="97"/>
                </a:lnTo>
                <a:close/>
                <a:moveTo>
                  <a:pt x="119" y="92"/>
                </a:moveTo>
                <a:cubicBezTo>
                  <a:pt x="110" y="87"/>
                  <a:pt x="110" y="87"/>
                  <a:pt x="110" y="87"/>
                </a:cubicBezTo>
                <a:cubicBezTo>
                  <a:pt x="125" y="72"/>
                  <a:pt x="125" y="72"/>
                  <a:pt x="125" y="72"/>
                </a:cubicBezTo>
                <a:cubicBezTo>
                  <a:pt x="124" y="77"/>
                  <a:pt x="124" y="77"/>
                  <a:pt x="124" y="77"/>
                </a:cubicBezTo>
                <a:cubicBezTo>
                  <a:pt x="123" y="81"/>
                  <a:pt x="121" y="86"/>
                  <a:pt x="119" y="90"/>
                </a:cubicBezTo>
                <a:lnTo>
                  <a:pt x="119" y="9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nvGrpSpPr>
          <p:cNvPr id="69" name="组合 68">
            <a:extLst>
              <a:ext uri="{FF2B5EF4-FFF2-40B4-BE49-F238E27FC236}">
                <a16:creationId xmlns:a16="http://schemas.microsoft.com/office/drawing/2014/main" id="{1A191349-7909-4978-8A5C-D3E81388E6A6}"/>
              </a:ext>
            </a:extLst>
          </p:cNvPr>
          <p:cNvGrpSpPr/>
          <p:nvPr/>
        </p:nvGrpSpPr>
        <p:grpSpPr>
          <a:xfrm>
            <a:off x="5476661" y="3710172"/>
            <a:ext cx="468000" cy="468000"/>
            <a:chOff x="4411663" y="304800"/>
            <a:chExt cx="481013" cy="481013"/>
          </a:xfrm>
          <a:solidFill>
            <a:schemeClr val="accent4"/>
          </a:solidFill>
        </p:grpSpPr>
        <p:sp>
          <p:nvSpPr>
            <p:cNvPr id="70" name="Freeform 228">
              <a:extLst>
                <a:ext uri="{FF2B5EF4-FFF2-40B4-BE49-F238E27FC236}">
                  <a16:creationId xmlns:a16="http://schemas.microsoft.com/office/drawing/2014/main" id="{8C7B4F8A-967B-4372-B83D-65139D319DAE}"/>
                </a:ext>
              </a:extLst>
            </p:cNvPr>
            <p:cNvSpPr>
              <a:spLocks noEditPoints="1"/>
            </p:cNvSpPr>
            <p:nvPr/>
          </p:nvSpPr>
          <p:spPr bwMode="auto">
            <a:xfrm>
              <a:off x="4411663" y="304800"/>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1" y="27"/>
                    <a:pt x="116" y="34"/>
                    <a:pt x="119" y="41"/>
                  </a:cubicBezTo>
                  <a:cubicBezTo>
                    <a:pt x="122" y="48"/>
                    <a:pt x="123" y="56"/>
                    <a:pt x="123" y="64"/>
                  </a:cubicBezTo>
                  <a:cubicBezTo>
                    <a:pt x="123" y="72"/>
                    <a:pt x="122" y="80"/>
                    <a:pt x="119" y="87"/>
                  </a:cubicBezTo>
                  <a:cubicBezTo>
                    <a:pt x="116" y="94"/>
                    <a:pt x="112" y="101"/>
                    <a:pt x="106" y="10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1" name="Oval 229">
              <a:extLst>
                <a:ext uri="{FF2B5EF4-FFF2-40B4-BE49-F238E27FC236}">
                  <a16:creationId xmlns:a16="http://schemas.microsoft.com/office/drawing/2014/main" id="{0FC983F2-054C-456F-9FC7-6D861316DC09}"/>
                </a:ext>
              </a:extLst>
            </p:cNvPr>
            <p:cNvSpPr>
              <a:spLocks noChangeArrowheads="1"/>
            </p:cNvSpPr>
            <p:nvPr/>
          </p:nvSpPr>
          <p:spPr bwMode="auto">
            <a:xfrm>
              <a:off x="4637088" y="530225"/>
              <a:ext cx="30163" cy="301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72" name="Freeform 230">
              <a:extLst>
                <a:ext uri="{FF2B5EF4-FFF2-40B4-BE49-F238E27FC236}">
                  <a16:creationId xmlns:a16="http://schemas.microsoft.com/office/drawing/2014/main" id="{DF4C1738-D1CA-4F58-9164-5D75F9BE6A89}"/>
                </a:ext>
              </a:extLst>
            </p:cNvPr>
            <p:cNvSpPr>
              <a:spLocks noEditPoints="1"/>
            </p:cNvSpPr>
            <p:nvPr/>
          </p:nvSpPr>
          <p:spPr bwMode="auto">
            <a:xfrm>
              <a:off x="4576763" y="381000"/>
              <a:ext cx="150813" cy="330200"/>
            </a:xfrm>
            <a:custGeom>
              <a:avLst/>
              <a:gdLst>
                <a:gd name="T0" fmla="*/ 40 w 40"/>
                <a:gd name="T1" fmla="*/ 43 h 88"/>
                <a:gd name="T2" fmla="*/ 40 w 40"/>
                <a:gd name="T3" fmla="*/ 43 h 88"/>
                <a:gd name="T4" fmla="*/ 22 w 40"/>
                <a:gd name="T5" fmla="*/ 2 h 88"/>
                <a:gd name="T6" fmla="*/ 18 w 40"/>
                <a:gd name="T7" fmla="*/ 2 h 88"/>
                <a:gd name="T8" fmla="*/ 0 w 40"/>
                <a:gd name="T9" fmla="*/ 43 h 88"/>
                <a:gd name="T10" fmla="*/ 0 w 40"/>
                <a:gd name="T11" fmla="*/ 44 h 88"/>
                <a:gd name="T12" fmla="*/ 0 w 40"/>
                <a:gd name="T13" fmla="*/ 45 h 88"/>
                <a:gd name="T14" fmla="*/ 0 w 40"/>
                <a:gd name="T15" fmla="*/ 45 h 88"/>
                <a:gd name="T16" fmla="*/ 18 w 40"/>
                <a:gd name="T17" fmla="*/ 86 h 88"/>
                <a:gd name="T18" fmla="*/ 22 w 40"/>
                <a:gd name="T19" fmla="*/ 86 h 88"/>
                <a:gd name="T20" fmla="*/ 40 w 40"/>
                <a:gd name="T21" fmla="*/ 45 h 88"/>
                <a:gd name="T22" fmla="*/ 40 w 40"/>
                <a:gd name="T23" fmla="*/ 44 h 88"/>
                <a:gd name="T24" fmla="*/ 40 w 40"/>
                <a:gd name="T25" fmla="*/ 44 h 88"/>
                <a:gd name="T26" fmla="*/ 40 w 40"/>
                <a:gd name="T27" fmla="*/ 44 h 88"/>
                <a:gd name="T28" fmla="*/ 40 w 40"/>
                <a:gd name="T29" fmla="*/ 43 h 88"/>
                <a:gd name="T30" fmla="*/ 20 w 40"/>
                <a:gd name="T31" fmla="*/ 80 h 88"/>
                <a:gd name="T32" fmla="*/ 4 w 40"/>
                <a:gd name="T33" fmla="*/ 44 h 88"/>
                <a:gd name="T34" fmla="*/ 20 w 40"/>
                <a:gd name="T35" fmla="*/ 9 h 88"/>
                <a:gd name="T36" fmla="*/ 36 w 40"/>
                <a:gd name="T37" fmla="*/ 44 h 88"/>
                <a:gd name="T38" fmla="*/ 20 w 40"/>
                <a:gd name="T3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88">
                  <a:moveTo>
                    <a:pt x="40" y="43"/>
                  </a:moveTo>
                  <a:cubicBezTo>
                    <a:pt x="40" y="43"/>
                    <a:pt x="40" y="43"/>
                    <a:pt x="40" y="43"/>
                  </a:cubicBezTo>
                  <a:cubicBezTo>
                    <a:pt x="22" y="2"/>
                    <a:pt x="22" y="2"/>
                    <a:pt x="22" y="2"/>
                  </a:cubicBezTo>
                  <a:cubicBezTo>
                    <a:pt x="21" y="0"/>
                    <a:pt x="19" y="0"/>
                    <a:pt x="18" y="2"/>
                  </a:cubicBezTo>
                  <a:cubicBezTo>
                    <a:pt x="0" y="43"/>
                    <a:pt x="0" y="43"/>
                    <a:pt x="0" y="43"/>
                  </a:cubicBezTo>
                  <a:cubicBezTo>
                    <a:pt x="0" y="43"/>
                    <a:pt x="0" y="44"/>
                    <a:pt x="0" y="44"/>
                  </a:cubicBezTo>
                  <a:cubicBezTo>
                    <a:pt x="0" y="44"/>
                    <a:pt x="0" y="45"/>
                    <a:pt x="0" y="45"/>
                  </a:cubicBezTo>
                  <a:cubicBezTo>
                    <a:pt x="0" y="45"/>
                    <a:pt x="0" y="45"/>
                    <a:pt x="0" y="45"/>
                  </a:cubicBezTo>
                  <a:cubicBezTo>
                    <a:pt x="18" y="86"/>
                    <a:pt x="18" y="86"/>
                    <a:pt x="18" y="86"/>
                  </a:cubicBezTo>
                  <a:cubicBezTo>
                    <a:pt x="19" y="88"/>
                    <a:pt x="21" y="88"/>
                    <a:pt x="22" y="86"/>
                  </a:cubicBezTo>
                  <a:cubicBezTo>
                    <a:pt x="40" y="45"/>
                    <a:pt x="40" y="45"/>
                    <a:pt x="40" y="45"/>
                  </a:cubicBezTo>
                  <a:cubicBezTo>
                    <a:pt x="40" y="45"/>
                    <a:pt x="40" y="44"/>
                    <a:pt x="40" y="44"/>
                  </a:cubicBezTo>
                  <a:cubicBezTo>
                    <a:pt x="40" y="44"/>
                    <a:pt x="40" y="44"/>
                    <a:pt x="40" y="44"/>
                  </a:cubicBezTo>
                  <a:cubicBezTo>
                    <a:pt x="40" y="44"/>
                    <a:pt x="40" y="44"/>
                    <a:pt x="40" y="44"/>
                  </a:cubicBezTo>
                  <a:cubicBezTo>
                    <a:pt x="40" y="44"/>
                    <a:pt x="40" y="43"/>
                    <a:pt x="40" y="43"/>
                  </a:cubicBezTo>
                  <a:close/>
                  <a:moveTo>
                    <a:pt x="20" y="80"/>
                  </a:moveTo>
                  <a:cubicBezTo>
                    <a:pt x="4" y="44"/>
                    <a:pt x="4" y="44"/>
                    <a:pt x="4" y="44"/>
                  </a:cubicBezTo>
                  <a:cubicBezTo>
                    <a:pt x="20" y="9"/>
                    <a:pt x="20" y="9"/>
                    <a:pt x="20" y="9"/>
                  </a:cubicBezTo>
                  <a:cubicBezTo>
                    <a:pt x="36" y="44"/>
                    <a:pt x="36" y="44"/>
                    <a:pt x="36" y="44"/>
                  </a:cubicBezTo>
                  <a:lnTo>
                    <a:pt x="20" y="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pSp>
      <p:sp>
        <p:nvSpPr>
          <p:cNvPr id="45" name="文本框 4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46332355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项目介绍</a:t>
            </a:r>
          </a:p>
        </p:txBody>
      </p:sp>
      <p:sp>
        <p:nvSpPr>
          <p:cNvPr id="8" name="平行四边形 7">
            <a:extLst>
              <a:ext uri="{FF2B5EF4-FFF2-40B4-BE49-F238E27FC236}">
                <a16:creationId xmlns:a16="http://schemas.microsoft.com/office/drawing/2014/main" id="{32348477-5D10-4901-9173-DC964BF89229}"/>
              </a:ext>
            </a:extLst>
          </p:cNvPr>
          <p:cNvSpPr/>
          <p:nvPr/>
        </p:nvSpPr>
        <p:spPr>
          <a:xfrm>
            <a:off x="674412" y="1626014"/>
            <a:ext cx="5724000" cy="4028828"/>
          </a:xfrm>
          <a:prstGeom prst="parallelogram">
            <a:avLst/>
          </a:prstGeom>
          <a:noFill/>
          <a:ln w="38100">
            <a:gradFill>
              <a:gsLst>
                <a:gs pos="20000">
                  <a:srgbClr val="003378">
                    <a:alpha val="0"/>
                  </a:srgbClr>
                </a:gs>
                <a:gs pos="0">
                  <a:schemeClr val="accent1">
                    <a:alpha val="0"/>
                  </a:schemeClr>
                </a:gs>
                <a:gs pos="100000">
                  <a:schemeClr val="accent1"/>
                </a:gs>
              </a:gsLst>
              <a:lin ang="1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平行四边形 10">
            <a:extLst>
              <a:ext uri="{FF2B5EF4-FFF2-40B4-BE49-F238E27FC236}">
                <a16:creationId xmlns:a16="http://schemas.microsoft.com/office/drawing/2014/main" id="{0A034329-0ACC-472E-884C-4E78CC69A788}"/>
              </a:ext>
            </a:extLst>
          </p:cNvPr>
          <p:cNvSpPr/>
          <p:nvPr/>
        </p:nvSpPr>
        <p:spPr>
          <a:xfrm>
            <a:off x="5822046" y="2366244"/>
            <a:ext cx="5724000" cy="3207658"/>
          </a:xfrm>
          <a:prstGeom prst="parallelogram">
            <a:avLst/>
          </a:prstGeom>
          <a:noFill/>
          <a:ln w="38100">
            <a:gradFill>
              <a:gsLst>
                <a:gs pos="20000">
                  <a:srgbClr val="003378">
                    <a:alpha val="0"/>
                  </a:srgbClr>
                </a:gs>
                <a:gs pos="0">
                  <a:schemeClr val="accent1">
                    <a:alpha val="0"/>
                  </a:schemeClr>
                </a:gs>
                <a:gs pos="100000">
                  <a:schemeClr val="accent4"/>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框 15">
            <a:extLst>
              <a:ext uri="{FF2B5EF4-FFF2-40B4-BE49-F238E27FC236}">
                <a16:creationId xmlns:a16="http://schemas.microsoft.com/office/drawing/2014/main" id="{51AADF55-D27C-40F9-930F-99385A786CB9}"/>
              </a:ext>
            </a:extLst>
          </p:cNvPr>
          <p:cNvSpPr txBox="1"/>
          <p:nvPr/>
        </p:nvSpPr>
        <p:spPr>
          <a:xfrm>
            <a:off x="4978400" y="2558913"/>
            <a:ext cx="2235200" cy="1653914"/>
          </a:xfrm>
          <a:prstGeom prst="rect">
            <a:avLst/>
          </a:prstGeom>
          <a:noFill/>
        </p:spPr>
        <p:txBody>
          <a:bodyPr wrap="square" lIns="0" tIns="0" rIns="0" bIns="0" rtlCol="0">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zh-CN" sz="9600" b="0" i="1" u="none" strike="noStrike" kern="1200" cap="none" spc="300" normalizeH="0" baseline="0" noProof="0" dirty="0">
                <a:ln>
                  <a:noFill/>
                </a:ln>
                <a:solidFill>
                  <a:srgbClr val="006C39">
                    <a:alpha val="11000"/>
                  </a:srgbClr>
                </a:solidFill>
                <a:effectLst/>
                <a:uLnTx/>
                <a:uFillTx/>
                <a:latin typeface="微软雅黑"/>
                <a:ea typeface="微软雅黑" panose="020B0503020204020204" pitchFamily="34" charset="-122"/>
                <a:cs typeface="+mn-cs"/>
              </a:rPr>
              <a:t>VS</a:t>
            </a:r>
            <a:endParaRPr kumimoji="0" lang="zh-CN" altLang="en-US" sz="9600" b="0" i="1" u="none" strike="noStrike" kern="1200" cap="none" spc="300" normalizeH="0" baseline="0" noProof="0" dirty="0">
              <a:ln>
                <a:noFill/>
              </a:ln>
              <a:solidFill>
                <a:srgbClr val="006C39">
                  <a:alpha val="11000"/>
                </a:srgbClr>
              </a:solidFill>
              <a:effectLst/>
              <a:uLnTx/>
              <a:uFillTx/>
              <a:latin typeface="微软雅黑"/>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B84415BE-297A-4670-8F68-6825798EB1BD}"/>
              </a:ext>
            </a:extLst>
          </p:cNvPr>
          <p:cNvSpPr txBox="1"/>
          <p:nvPr/>
        </p:nvSpPr>
        <p:spPr>
          <a:xfrm>
            <a:off x="6723710" y="3584786"/>
            <a:ext cx="3888144" cy="156863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285750" marR="0" lvl="0" indent="-285750" algn="just" defTabSz="914400" rtl="0" eaLnBrk="0" fontAlgn="base" latinLnBrk="0" hangingPunct="0">
              <a:lnSpc>
                <a:spcPct val="130000"/>
              </a:lnSpc>
              <a:spcBef>
                <a:spcPct val="0"/>
              </a:spcBef>
              <a:spcAft>
                <a:spcPct val="0"/>
              </a:spcAft>
              <a:buClrTx/>
              <a:buSzTx/>
              <a:buFont typeface="Arial" panose="020B0604020202020204" pitchFamily="34" charset="0"/>
              <a:buChar char="•"/>
              <a:tabLst/>
              <a:defRPr/>
            </a:pP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有趣：观看</a:t>
            </a:r>
            <a:r>
              <a:rPr kumimoji="0" lang="en-US" altLang="zh-CN"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AI“</a:t>
            </a: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神仙打架”，激发思维碰撞</a:t>
            </a:r>
          </a:p>
          <a:p>
            <a:pPr marL="285750" marR="0" lvl="0" indent="-285750" algn="just" defTabSz="914400" rtl="0" eaLnBrk="0" fontAlgn="base" latinLnBrk="0" hangingPunct="0">
              <a:lnSpc>
                <a:spcPct val="130000"/>
              </a:lnSpc>
              <a:spcBef>
                <a:spcPct val="0"/>
              </a:spcBef>
              <a:spcAft>
                <a:spcPct val="0"/>
              </a:spcAft>
              <a:buClrTx/>
              <a:buSzTx/>
              <a:buFont typeface="Arial" panose="020B0604020202020204" pitchFamily="34" charset="0"/>
              <a:buChar char="•"/>
              <a:tabLst/>
              <a:defRPr/>
            </a:pPr>
            <a:endPar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a:p>
            <a:pPr marL="285750" marR="0" lvl="0" indent="-285750" algn="just" defTabSz="914400" rtl="0" eaLnBrk="0" fontAlgn="base" latinLnBrk="0" hangingPunct="0">
              <a:lnSpc>
                <a:spcPct val="130000"/>
              </a:lnSpc>
              <a:spcBef>
                <a:spcPct val="0"/>
              </a:spcBef>
              <a:spcAft>
                <a:spcPct val="0"/>
              </a:spcAft>
              <a:buClrTx/>
              <a:buSzTx/>
              <a:buFont typeface="Arial" panose="020B0604020202020204" pitchFamily="34" charset="0"/>
              <a:buChar char="•"/>
              <a:tabLst/>
              <a:defRPr/>
            </a:pP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实用：数据可用于训练批判性思维工具、辩论</a:t>
            </a:r>
            <a:r>
              <a:rPr kumimoji="0" lang="en-US" altLang="zh-CN"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AI</a:t>
            </a: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辅助、写作助手</a:t>
            </a:r>
          </a:p>
        </p:txBody>
      </p:sp>
      <p:sp>
        <p:nvSpPr>
          <p:cNvPr id="18" name="文本框 17">
            <a:extLst>
              <a:ext uri="{FF2B5EF4-FFF2-40B4-BE49-F238E27FC236}">
                <a16:creationId xmlns:a16="http://schemas.microsoft.com/office/drawing/2014/main" id="{24A929E3-FE8C-44A4-AA75-7D72577C71D4}"/>
              </a:ext>
            </a:extLst>
          </p:cNvPr>
          <p:cNvSpPr txBox="1"/>
          <p:nvPr/>
        </p:nvSpPr>
        <p:spPr>
          <a:xfrm>
            <a:off x="6723709" y="2892691"/>
            <a:ext cx="2656114" cy="505588"/>
          </a:xfrm>
          <a:prstGeom prst="rect">
            <a:avLst/>
          </a:prstGeom>
          <a:noFill/>
        </p:spPr>
        <p:txBody>
          <a:bodyPr wrap="square" lIns="0" tIns="0" rIns="0" bIns="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srgbClr val="A13F0B"/>
                </a:solidFill>
                <a:effectLst/>
                <a:uLnTx/>
                <a:uFillTx/>
                <a:latin typeface="微软雅黑"/>
                <a:ea typeface="微软雅黑"/>
                <a:cs typeface="+mn-cs"/>
              </a:rPr>
              <a:t>项目价值</a:t>
            </a:r>
          </a:p>
        </p:txBody>
      </p:sp>
      <p:sp>
        <p:nvSpPr>
          <p:cNvPr id="19" name="文本框 18">
            <a:extLst>
              <a:ext uri="{FF2B5EF4-FFF2-40B4-BE49-F238E27FC236}">
                <a16:creationId xmlns:a16="http://schemas.microsoft.com/office/drawing/2014/main" id="{A9427E30-E0A0-458E-BE46-90E9D0AEE789}"/>
              </a:ext>
            </a:extLst>
          </p:cNvPr>
          <p:cNvSpPr txBox="1"/>
          <p:nvPr/>
        </p:nvSpPr>
        <p:spPr>
          <a:xfrm>
            <a:off x="357352" y="2494860"/>
            <a:ext cx="5486135" cy="2528897"/>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marL="285750" marR="0" lvl="0" indent="-285750" algn="l" defTabSz="914400" rtl="0" eaLnBrk="0" fontAlgn="base" latinLnBrk="0" hangingPunct="0">
              <a:lnSpc>
                <a:spcPct val="130000"/>
              </a:lnSpc>
              <a:spcBef>
                <a:spcPct val="0"/>
              </a:spcBef>
              <a:spcAft>
                <a:spcPct val="0"/>
              </a:spcAft>
              <a:buClrTx/>
              <a:buSzTx/>
              <a:buFont typeface="Arial" panose="020B0604020202020204" pitchFamily="34" charset="0"/>
              <a:buChar char="•"/>
              <a:tabLst/>
              <a:defRPr/>
            </a:pPr>
            <a:endPar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a:p>
            <a:pPr marL="285750" marR="0" lvl="0" indent="-285750" algn="l" defTabSz="914400" rtl="0" eaLnBrk="0" fontAlgn="base" latinLnBrk="0" hangingPunct="0">
              <a:lnSpc>
                <a:spcPct val="130000"/>
              </a:lnSpc>
              <a:spcBef>
                <a:spcPct val="0"/>
              </a:spcBef>
              <a:spcAft>
                <a:spcPct val="0"/>
              </a:spcAft>
              <a:buClrTx/>
              <a:buSzTx/>
              <a:buFont typeface="Arial" panose="020B0604020202020204" pitchFamily="34" charset="0"/>
              <a:buChar char="•"/>
              <a:tabLst/>
              <a:defRPr/>
            </a:pP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围绕任何用户输入的争议话题，让两个</a:t>
            </a:r>
            <a:r>
              <a:rPr kumimoji="0" lang="en-US" altLang="zh-CN"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AI</a:t>
            </a: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智能体扮演正反方辩手</a:t>
            </a:r>
          </a:p>
          <a:p>
            <a:pPr marL="285750" marR="0" lvl="0" indent="-285750" algn="l" defTabSz="914400" rtl="0" eaLnBrk="0" fontAlgn="base" latinLnBrk="0" hangingPunct="0">
              <a:lnSpc>
                <a:spcPct val="130000"/>
              </a:lnSpc>
              <a:spcBef>
                <a:spcPct val="0"/>
              </a:spcBef>
              <a:spcAft>
                <a:spcPct val="0"/>
              </a:spcAft>
              <a:buClrTx/>
              <a:buSzTx/>
              <a:buFont typeface="Arial" panose="020B0604020202020204" pitchFamily="34" charset="0"/>
              <a:buChar char="•"/>
              <a:tabLst/>
              <a:defRPr/>
            </a:pPr>
            <a:endPar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a:p>
            <a:pPr marL="285750" marR="0" lvl="0" indent="-285750" algn="l" defTabSz="914400" rtl="0" eaLnBrk="0" fontAlgn="base" latinLnBrk="0" hangingPunct="0">
              <a:lnSpc>
                <a:spcPct val="130000"/>
              </a:lnSpc>
              <a:spcBef>
                <a:spcPct val="0"/>
              </a:spcBef>
              <a:spcAft>
                <a:spcPct val="0"/>
              </a:spcAft>
              <a:buClrTx/>
              <a:buSzTx/>
              <a:buFont typeface="Arial" panose="020B0604020202020204" pitchFamily="34" charset="0"/>
              <a:buChar char="•"/>
              <a:tabLst/>
              <a:defRPr/>
            </a:pP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正方生成有力论据，反方生成犀利驳论</a:t>
            </a:r>
          </a:p>
          <a:p>
            <a:pPr marL="285750" marR="0" lvl="0" indent="-285750" algn="l" defTabSz="914400" rtl="0" eaLnBrk="0" fontAlgn="base" latinLnBrk="0" hangingPunct="0">
              <a:lnSpc>
                <a:spcPct val="130000"/>
              </a:lnSpc>
              <a:spcBef>
                <a:spcPct val="0"/>
              </a:spcBef>
              <a:spcAft>
                <a:spcPct val="0"/>
              </a:spcAft>
              <a:buClrTx/>
              <a:buSzTx/>
              <a:buFont typeface="Arial" panose="020B0604020202020204" pitchFamily="34" charset="0"/>
              <a:buChar char="•"/>
              <a:tabLst/>
              <a:defRPr/>
            </a:pPr>
            <a:endPar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endParaRPr>
          </a:p>
          <a:p>
            <a:pPr marL="285750" marR="0" lvl="0" indent="-285750" algn="l" defTabSz="914400" rtl="0" eaLnBrk="0" fontAlgn="base" latinLnBrk="0" hangingPunct="0">
              <a:lnSpc>
                <a:spcPct val="130000"/>
              </a:lnSpc>
              <a:spcBef>
                <a:spcPct val="0"/>
              </a:spcBef>
              <a:spcAft>
                <a:spcPct val="0"/>
              </a:spcAft>
              <a:buClrTx/>
              <a:buSzTx/>
              <a:buFont typeface="Arial" panose="020B0604020202020204" pitchFamily="34" charset="0"/>
              <a:buChar char="•"/>
              <a:tabLst/>
              <a:defRPr/>
            </a:pP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通过多轮对抗循环，构建高质量的“论点</a:t>
            </a:r>
            <a:r>
              <a:rPr kumimoji="0" lang="en-US" altLang="zh-CN"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a:t>
            </a:r>
            <a:r>
              <a:rPr kumimoji="0" lang="zh-CN" altLang="en-US" sz="1600" b="0" i="0" u="none" strike="noStrike" kern="1200" cap="none" spc="300" normalizeH="0" baseline="0" noProof="0" dirty="0">
                <a:ln>
                  <a:noFill/>
                </a:ln>
                <a:solidFill>
                  <a:prstClr val="black">
                    <a:lumMod val="85000"/>
                    <a:lumOff val="15000"/>
                  </a:prstClr>
                </a:solidFill>
                <a:effectLst/>
                <a:uLnTx/>
                <a:uFillTx/>
                <a:latin typeface="Century Gothic" panose="020B0502020202020204" pitchFamily="34" charset="0"/>
                <a:ea typeface="微软雅黑" panose="020B0503020204020204" pitchFamily="34" charset="-122"/>
                <a:cs typeface="+mn-cs"/>
              </a:rPr>
              <a:t>驳论”数据对</a:t>
            </a:r>
          </a:p>
        </p:txBody>
      </p:sp>
      <p:sp>
        <p:nvSpPr>
          <p:cNvPr id="20" name="文本框 19">
            <a:extLst>
              <a:ext uri="{FF2B5EF4-FFF2-40B4-BE49-F238E27FC236}">
                <a16:creationId xmlns:a16="http://schemas.microsoft.com/office/drawing/2014/main" id="{BFE2F0AC-FD39-4750-8D6D-33E078192640}"/>
              </a:ext>
            </a:extLst>
          </p:cNvPr>
          <p:cNvSpPr txBox="1"/>
          <p:nvPr/>
        </p:nvSpPr>
        <p:spPr>
          <a:xfrm>
            <a:off x="1327150" y="1956991"/>
            <a:ext cx="3904343" cy="505588"/>
          </a:xfrm>
          <a:prstGeom prst="rect">
            <a:avLst/>
          </a:prstGeom>
          <a:noFill/>
        </p:spPr>
        <p:txBody>
          <a:bodyPr wrap="square" lIns="0" tIns="0" rIns="0" bIns="0" rtlCol="0">
            <a:spAutoFit/>
          </a:bodyPr>
          <a:lstStyle/>
          <a:p>
            <a:pPr marL="0" marR="0" lvl="0" indent="0" algn="r" defTabSz="914400" rtl="0" eaLnBrk="0" fontAlgn="base" latinLnBrk="0" hangingPunct="0">
              <a:lnSpc>
                <a:spcPct val="130000"/>
              </a:lnSpc>
              <a:spcBef>
                <a:spcPct val="0"/>
              </a:spcBef>
              <a:spcAft>
                <a:spcPct val="0"/>
              </a:spcAft>
              <a:buClrTx/>
              <a:buSzTx/>
              <a:buFontTx/>
              <a:buNone/>
              <a:tabLst/>
              <a:defRPr/>
            </a:pPr>
            <a:r>
              <a:rPr kumimoji="0" lang="zh-CN" altLang="en-US" sz="2800" b="1" i="0" u="none" strike="noStrike" kern="1200" cap="none" spc="300" normalizeH="0" baseline="0" noProof="0" dirty="0">
                <a:ln>
                  <a:noFill/>
                </a:ln>
                <a:solidFill>
                  <a:srgbClr val="006C39"/>
                </a:solidFill>
                <a:effectLst/>
                <a:uLnTx/>
                <a:uFillTx/>
                <a:latin typeface="微软雅黑"/>
                <a:ea typeface="微软雅黑"/>
                <a:cs typeface="+mn-cs"/>
              </a:rPr>
              <a:t>核心思想</a:t>
            </a: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7573022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技术实现流程</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2" name="矩形: 圆角 1">
            <a:extLst>
              <a:ext uri="{FF2B5EF4-FFF2-40B4-BE49-F238E27FC236}">
                <a16:creationId xmlns:a16="http://schemas.microsoft.com/office/drawing/2014/main" id="{9C65D962-A9A5-4AA2-8619-C37A4B13A7DE}"/>
              </a:ext>
            </a:extLst>
          </p:cNvPr>
          <p:cNvSpPr/>
          <p:nvPr/>
        </p:nvSpPr>
        <p:spPr>
          <a:xfrm>
            <a:off x="1606550" y="2149643"/>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用户输入话题</a:t>
            </a:r>
          </a:p>
        </p:txBody>
      </p:sp>
      <p:cxnSp>
        <p:nvCxnSpPr>
          <p:cNvPr id="4" name="直接箭头连接符 3">
            <a:extLst>
              <a:ext uri="{FF2B5EF4-FFF2-40B4-BE49-F238E27FC236}">
                <a16:creationId xmlns:a16="http://schemas.microsoft.com/office/drawing/2014/main" id="{7801C4F3-E008-4B11-8788-FFC208EB3A52}"/>
              </a:ext>
            </a:extLst>
          </p:cNvPr>
          <p:cNvCxnSpPr/>
          <p:nvPr/>
        </p:nvCxnSpPr>
        <p:spPr>
          <a:xfrm>
            <a:off x="3713747" y="2626895"/>
            <a:ext cx="7860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6B77E520-21A0-46A0-A3EA-6DBFE26FDDD7}"/>
              </a:ext>
            </a:extLst>
          </p:cNvPr>
          <p:cNvSpPr/>
          <p:nvPr/>
        </p:nvSpPr>
        <p:spPr>
          <a:xfrm>
            <a:off x="4681955" y="2125579"/>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立论阶段 </a:t>
            </a:r>
          </a:p>
        </p:txBody>
      </p:sp>
      <p:sp>
        <p:nvSpPr>
          <p:cNvPr id="13" name="矩形: 圆角 12">
            <a:extLst>
              <a:ext uri="{FF2B5EF4-FFF2-40B4-BE49-F238E27FC236}">
                <a16:creationId xmlns:a16="http://schemas.microsoft.com/office/drawing/2014/main" id="{2EFD2F18-6CB4-4752-8BA4-74375DE92BE0}"/>
              </a:ext>
            </a:extLst>
          </p:cNvPr>
          <p:cNvSpPr/>
          <p:nvPr/>
        </p:nvSpPr>
        <p:spPr>
          <a:xfrm>
            <a:off x="4681955" y="4130843"/>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总结阶段</a:t>
            </a:r>
          </a:p>
        </p:txBody>
      </p:sp>
      <p:cxnSp>
        <p:nvCxnSpPr>
          <p:cNvPr id="18" name="直接箭头连接符 17">
            <a:extLst>
              <a:ext uri="{FF2B5EF4-FFF2-40B4-BE49-F238E27FC236}">
                <a16:creationId xmlns:a16="http://schemas.microsoft.com/office/drawing/2014/main" id="{DB0827A8-5111-4881-8D05-42528C9434F8}"/>
              </a:ext>
            </a:extLst>
          </p:cNvPr>
          <p:cNvCxnSpPr/>
          <p:nvPr/>
        </p:nvCxnSpPr>
        <p:spPr>
          <a:xfrm>
            <a:off x="6761747" y="2626894"/>
            <a:ext cx="7860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70D06A4E-567F-4BFA-94F2-CF56149F5F96}"/>
              </a:ext>
            </a:extLst>
          </p:cNvPr>
          <p:cNvSpPr/>
          <p:nvPr/>
        </p:nvSpPr>
        <p:spPr>
          <a:xfrm>
            <a:off x="7906418" y="2149643"/>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 对辩阶段 </a:t>
            </a:r>
          </a:p>
        </p:txBody>
      </p:sp>
      <p:cxnSp>
        <p:nvCxnSpPr>
          <p:cNvPr id="21" name="直接箭头连接符 20">
            <a:extLst>
              <a:ext uri="{FF2B5EF4-FFF2-40B4-BE49-F238E27FC236}">
                <a16:creationId xmlns:a16="http://schemas.microsoft.com/office/drawing/2014/main" id="{BF4E401A-4A66-4554-9840-B8945B6B3BA4}"/>
              </a:ext>
            </a:extLst>
          </p:cNvPr>
          <p:cNvCxnSpPr>
            <a:cxnSpLocks/>
          </p:cNvCxnSpPr>
          <p:nvPr/>
        </p:nvCxnSpPr>
        <p:spPr>
          <a:xfrm flipH="1">
            <a:off x="6015789" y="3272590"/>
            <a:ext cx="2850815" cy="7499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2DB0274-7799-4946-A118-266DBB3E8378}"/>
              </a:ext>
            </a:extLst>
          </p:cNvPr>
          <p:cNvCxnSpPr/>
          <p:nvPr/>
        </p:nvCxnSpPr>
        <p:spPr>
          <a:xfrm>
            <a:off x="6761747" y="4632158"/>
            <a:ext cx="7860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3AF5E39A-B793-4C83-9827-49C845A6ED3D}"/>
              </a:ext>
            </a:extLst>
          </p:cNvPr>
          <p:cNvSpPr/>
          <p:nvPr/>
        </p:nvSpPr>
        <p:spPr>
          <a:xfrm>
            <a:off x="7702550" y="4130842"/>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数据保存</a:t>
            </a:r>
          </a:p>
        </p:txBody>
      </p:sp>
      <p:sp>
        <p:nvSpPr>
          <p:cNvPr id="10" name="文本框 9">
            <a:extLst>
              <a:ext uri="{FF2B5EF4-FFF2-40B4-BE49-F238E27FC236}">
                <a16:creationId xmlns:a16="http://schemas.microsoft.com/office/drawing/2014/main" id="{2828392C-690C-4B61-B8BF-02BF66A04A69}"/>
              </a:ext>
            </a:extLst>
          </p:cNvPr>
          <p:cNvSpPr txBox="1"/>
          <p:nvPr/>
        </p:nvSpPr>
        <p:spPr>
          <a:xfrm>
            <a:off x="1327150" y="1228448"/>
            <a:ext cx="3230144"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数据合成流水线搭建流程图：</a:t>
            </a:r>
          </a:p>
        </p:txBody>
      </p:sp>
    </p:spTree>
    <p:extLst>
      <p:ext uri="{BB962C8B-B14F-4D97-AF65-F5344CB8AC3E}">
        <p14:creationId xmlns:p14="http://schemas.microsoft.com/office/powerpoint/2010/main" val="368511377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a:extLst>
              <a:ext uri="{FF2B5EF4-FFF2-40B4-BE49-F238E27FC236}">
                <a16:creationId xmlns:a16="http://schemas.microsoft.com/office/drawing/2014/main" id="{B3E85041-8A28-4238-BD0C-C2BC765136D2}"/>
              </a:ext>
            </a:extLst>
          </p:cNvPr>
          <p:cNvCxnSpPr/>
          <p:nvPr/>
        </p:nvCxnSpPr>
        <p:spPr>
          <a:xfrm>
            <a:off x="1782935" y="5319567"/>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2" name="文本框 1">
            <a:extLst>
              <a:ext uri="{FF2B5EF4-FFF2-40B4-BE49-F238E27FC236}">
                <a16:creationId xmlns:a16="http://schemas.microsoft.com/office/drawing/2014/main" id="{CE5D58B5-70F6-4A42-AF32-5C48C7E3D506}"/>
              </a:ext>
            </a:extLst>
          </p:cNvPr>
          <p:cNvSpPr txBox="1"/>
          <p:nvPr/>
        </p:nvSpPr>
        <p:spPr>
          <a:xfrm>
            <a:off x="1327150" y="1227220"/>
            <a:ext cx="282341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rPr>
              <a:t>模型训练与蒸馏流程图：</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矩形: 圆角 9">
            <a:extLst>
              <a:ext uri="{FF2B5EF4-FFF2-40B4-BE49-F238E27FC236}">
                <a16:creationId xmlns:a16="http://schemas.microsoft.com/office/drawing/2014/main" id="{41C4ED4F-BBBE-491A-8140-B5F90517F47D}"/>
              </a:ext>
            </a:extLst>
          </p:cNvPr>
          <p:cNvSpPr/>
          <p:nvPr/>
        </p:nvSpPr>
        <p:spPr>
          <a:xfrm>
            <a:off x="1606550" y="2149643"/>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辩论数据库</a:t>
            </a:r>
          </a:p>
        </p:txBody>
      </p:sp>
      <p:cxnSp>
        <p:nvCxnSpPr>
          <p:cNvPr id="11" name="直接箭头连接符 10">
            <a:extLst>
              <a:ext uri="{FF2B5EF4-FFF2-40B4-BE49-F238E27FC236}">
                <a16:creationId xmlns:a16="http://schemas.microsoft.com/office/drawing/2014/main" id="{CF253D2B-B6B1-486D-9626-50396BD4F3B9}"/>
              </a:ext>
            </a:extLst>
          </p:cNvPr>
          <p:cNvCxnSpPr/>
          <p:nvPr/>
        </p:nvCxnSpPr>
        <p:spPr>
          <a:xfrm>
            <a:off x="3689684" y="2626894"/>
            <a:ext cx="7860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843DB7CC-14CE-4C08-AF3A-E58D56C422E5}"/>
              </a:ext>
            </a:extLst>
          </p:cNvPr>
          <p:cNvSpPr/>
          <p:nvPr/>
        </p:nvSpPr>
        <p:spPr>
          <a:xfrm>
            <a:off x="7646402" y="3976153"/>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微调后的模型</a:t>
            </a:r>
          </a:p>
        </p:txBody>
      </p:sp>
      <p:sp>
        <p:nvSpPr>
          <p:cNvPr id="13" name="矩形: 圆角 12">
            <a:extLst>
              <a:ext uri="{FF2B5EF4-FFF2-40B4-BE49-F238E27FC236}">
                <a16:creationId xmlns:a16="http://schemas.microsoft.com/office/drawing/2014/main" id="{774C6D4B-1947-4EF5-AB68-D8A13A542AD5}"/>
              </a:ext>
            </a:extLst>
          </p:cNvPr>
          <p:cNvSpPr/>
          <p:nvPr/>
        </p:nvSpPr>
        <p:spPr>
          <a:xfrm>
            <a:off x="7646402" y="2149643"/>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 模型训练</a:t>
            </a:r>
          </a:p>
        </p:txBody>
      </p:sp>
      <p:sp>
        <p:nvSpPr>
          <p:cNvPr id="18" name="矩形: 圆角 17">
            <a:extLst>
              <a:ext uri="{FF2B5EF4-FFF2-40B4-BE49-F238E27FC236}">
                <a16:creationId xmlns:a16="http://schemas.microsoft.com/office/drawing/2014/main" id="{45B77DA8-A810-466F-A525-CD20BC8CF112}"/>
              </a:ext>
            </a:extLst>
          </p:cNvPr>
          <p:cNvSpPr/>
          <p:nvPr/>
        </p:nvSpPr>
        <p:spPr>
          <a:xfrm>
            <a:off x="4590381" y="2125579"/>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数据预处理</a:t>
            </a:r>
          </a:p>
        </p:txBody>
      </p:sp>
      <p:cxnSp>
        <p:nvCxnSpPr>
          <p:cNvPr id="19" name="直接箭头连接符 18">
            <a:extLst>
              <a:ext uri="{FF2B5EF4-FFF2-40B4-BE49-F238E27FC236}">
                <a16:creationId xmlns:a16="http://schemas.microsoft.com/office/drawing/2014/main" id="{3A458298-B831-4084-8639-AC6F290806E9}"/>
              </a:ext>
            </a:extLst>
          </p:cNvPr>
          <p:cNvCxnSpPr/>
          <p:nvPr/>
        </p:nvCxnSpPr>
        <p:spPr>
          <a:xfrm>
            <a:off x="6697579" y="2626894"/>
            <a:ext cx="7860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04C9432-63B6-492E-A5F3-D5930117FA5B}"/>
              </a:ext>
            </a:extLst>
          </p:cNvPr>
          <p:cNvCxnSpPr>
            <a:cxnSpLocks/>
          </p:cNvCxnSpPr>
          <p:nvPr/>
        </p:nvCxnSpPr>
        <p:spPr>
          <a:xfrm>
            <a:off x="8600907" y="3276599"/>
            <a:ext cx="0" cy="6193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标题 8">
            <a:extLst>
              <a:ext uri="{FF2B5EF4-FFF2-40B4-BE49-F238E27FC236}">
                <a16:creationId xmlns:a16="http://schemas.microsoft.com/office/drawing/2014/main" id="{E50CF1B1-D3B1-42EA-A2E9-9FB3B2B1FAA2}"/>
              </a:ext>
            </a:extLst>
          </p:cNvPr>
          <p:cNvSpPr txBox="1">
            <a:spLocks/>
          </p:cNvSpPr>
          <p:nvPr/>
        </p:nvSpPr>
        <p:spPr bwMode="auto">
          <a:xfrm>
            <a:off x="1606550" y="321736"/>
            <a:ext cx="864384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技术实现流程</a:t>
            </a:r>
          </a:p>
        </p:txBody>
      </p:sp>
    </p:spTree>
    <p:extLst>
      <p:ext uri="{BB962C8B-B14F-4D97-AF65-F5344CB8AC3E}">
        <p14:creationId xmlns:p14="http://schemas.microsoft.com/office/powerpoint/2010/main" val="181721824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a:extLst>
              <a:ext uri="{FF2B5EF4-FFF2-40B4-BE49-F238E27FC236}">
                <a16:creationId xmlns:a16="http://schemas.microsoft.com/office/drawing/2014/main" id="{B3E85041-8A28-4238-BD0C-C2BC765136D2}"/>
              </a:ext>
            </a:extLst>
          </p:cNvPr>
          <p:cNvCxnSpPr/>
          <p:nvPr/>
        </p:nvCxnSpPr>
        <p:spPr>
          <a:xfrm>
            <a:off x="1782935" y="5319567"/>
            <a:ext cx="694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2" name="文本框 1">
            <a:extLst>
              <a:ext uri="{FF2B5EF4-FFF2-40B4-BE49-F238E27FC236}">
                <a16:creationId xmlns:a16="http://schemas.microsoft.com/office/drawing/2014/main" id="{CE5D58B5-70F6-4A42-AF32-5C48C7E3D506}"/>
              </a:ext>
            </a:extLst>
          </p:cNvPr>
          <p:cNvSpPr txBox="1"/>
          <p:nvPr/>
        </p:nvSpPr>
        <p:spPr>
          <a:xfrm>
            <a:off x="1327150" y="1227220"/>
            <a:ext cx="282341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rPr>
              <a:t>系统集成与展示流程图：</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 name="矩形: 圆角 9">
            <a:extLst>
              <a:ext uri="{FF2B5EF4-FFF2-40B4-BE49-F238E27FC236}">
                <a16:creationId xmlns:a16="http://schemas.microsoft.com/office/drawing/2014/main" id="{41C4ED4F-BBBE-491A-8140-B5F90517F47D}"/>
              </a:ext>
            </a:extLst>
          </p:cNvPr>
          <p:cNvSpPr/>
          <p:nvPr/>
        </p:nvSpPr>
        <p:spPr>
          <a:xfrm>
            <a:off x="1606550" y="2149643"/>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微调后的模型 </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 </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cxnSp>
        <p:nvCxnSpPr>
          <p:cNvPr id="11" name="直接箭头连接符 10">
            <a:extLst>
              <a:ext uri="{FF2B5EF4-FFF2-40B4-BE49-F238E27FC236}">
                <a16:creationId xmlns:a16="http://schemas.microsoft.com/office/drawing/2014/main" id="{CF253D2B-B6B1-486D-9626-50396BD4F3B9}"/>
              </a:ext>
            </a:extLst>
          </p:cNvPr>
          <p:cNvCxnSpPr/>
          <p:nvPr/>
        </p:nvCxnSpPr>
        <p:spPr>
          <a:xfrm>
            <a:off x="3689684" y="2626894"/>
            <a:ext cx="7860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843DB7CC-14CE-4C08-AF3A-E58D56C422E5}"/>
              </a:ext>
            </a:extLst>
          </p:cNvPr>
          <p:cNvSpPr/>
          <p:nvPr/>
        </p:nvSpPr>
        <p:spPr>
          <a:xfrm>
            <a:off x="7646402" y="3976153"/>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最终演示系统</a:t>
            </a:r>
          </a:p>
        </p:txBody>
      </p:sp>
      <p:sp>
        <p:nvSpPr>
          <p:cNvPr id="13" name="矩形: 圆角 12">
            <a:extLst>
              <a:ext uri="{FF2B5EF4-FFF2-40B4-BE49-F238E27FC236}">
                <a16:creationId xmlns:a16="http://schemas.microsoft.com/office/drawing/2014/main" id="{774C6D4B-1947-4EF5-AB68-D8A13A542AD5}"/>
              </a:ext>
            </a:extLst>
          </p:cNvPr>
          <p:cNvSpPr/>
          <p:nvPr/>
        </p:nvSpPr>
        <p:spPr>
          <a:xfrm>
            <a:off x="7646402" y="2149643"/>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前端界面</a:t>
            </a:r>
          </a:p>
        </p:txBody>
      </p:sp>
      <p:sp>
        <p:nvSpPr>
          <p:cNvPr id="18" name="矩形: 圆角 17">
            <a:extLst>
              <a:ext uri="{FF2B5EF4-FFF2-40B4-BE49-F238E27FC236}">
                <a16:creationId xmlns:a16="http://schemas.microsoft.com/office/drawing/2014/main" id="{45B77DA8-A810-466F-A525-CD20BC8CF112}"/>
              </a:ext>
            </a:extLst>
          </p:cNvPr>
          <p:cNvSpPr/>
          <p:nvPr/>
        </p:nvSpPr>
        <p:spPr>
          <a:xfrm>
            <a:off x="4590381" y="2125579"/>
            <a:ext cx="1925052" cy="100263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 后端服务</a:t>
            </a:r>
          </a:p>
        </p:txBody>
      </p:sp>
      <p:cxnSp>
        <p:nvCxnSpPr>
          <p:cNvPr id="19" name="直接箭头连接符 18">
            <a:extLst>
              <a:ext uri="{FF2B5EF4-FFF2-40B4-BE49-F238E27FC236}">
                <a16:creationId xmlns:a16="http://schemas.microsoft.com/office/drawing/2014/main" id="{3A458298-B831-4084-8639-AC6F290806E9}"/>
              </a:ext>
            </a:extLst>
          </p:cNvPr>
          <p:cNvCxnSpPr/>
          <p:nvPr/>
        </p:nvCxnSpPr>
        <p:spPr>
          <a:xfrm>
            <a:off x="6697579" y="2626894"/>
            <a:ext cx="78606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04C9432-63B6-492E-A5F3-D5930117FA5B}"/>
              </a:ext>
            </a:extLst>
          </p:cNvPr>
          <p:cNvCxnSpPr>
            <a:cxnSpLocks/>
          </p:cNvCxnSpPr>
          <p:nvPr/>
        </p:nvCxnSpPr>
        <p:spPr>
          <a:xfrm>
            <a:off x="8600907" y="3276599"/>
            <a:ext cx="0" cy="6193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标题 8">
            <a:extLst>
              <a:ext uri="{FF2B5EF4-FFF2-40B4-BE49-F238E27FC236}">
                <a16:creationId xmlns:a16="http://schemas.microsoft.com/office/drawing/2014/main" id="{A21A9CA8-EFB8-4A19-B41D-B6851171DD64}"/>
              </a:ext>
            </a:extLst>
          </p:cNvPr>
          <p:cNvSpPr>
            <a:spLocks noGrp="1"/>
          </p:cNvSpPr>
          <p:nvPr>
            <p:ph type="title"/>
          </p:nvPr>
        </p:nvSpPr>
        <p:spPr>
          <a:xfrm>
            <a:off x="1606550" y="344317"/>
            <a:ext cx="8643848" cy="480131"/>
          </a:xfrm>
        </p:spPr>
        <p:txBody>
          <a:bodyPr/>
          <a:lstStyle/>
          <a:p>
            <a:r>
              <a:rPr lang="zh-CN" altLang="en-US" dirty="0"/>
              <a:t>技术实现流程</a:t>
            </a:r>
          </a:p>
        </p:txBody>
      </p:sp>
    </p:spTree>
    <p:extLst>
      <p:ext uri="{BB962C8B-B14F-4D97-AF65-F5344CB8AC3E}">
        <p14:creationId xmlns:p14="http://schemas.microsoft.com/office/powerpoint/2010/main" val="398100231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022AA-B1FA-E119-F5BC-0C95E695A6FA}"/>
              </a:ext>
            </a:extLst>
          </p:cNvPr>
          <p:cNvSpPr>
            <a:spLocks noGrp="1"/>
          </p:cNvSpPr>
          <p:nvPr>
            <p:ph type="title"/>
          </p:nvPr>
        </p:nvSpPr>
        <p:spPr/>
        <p:txBody>
          <a:bodyPr/>
          <a:lstStyle/>
          <a:p>
            <a:r>
              <a:rPr lang="zh-CN" altLang="en-US" dirty="0"/>
              <a:t>实验</a:t>
            </a:r>
          </a:p>
        </p:txBody>
      </p:sp>
      <p:sp>
        <p:nvSpPr>
          <p:cNvPr id="3" name="文本框 2">
            <a:extLst>
              <a:ext uri="{FF2B5EF4-FFF2-40B4-BE49-F238E27FC236}">
                <a16:creationId xmlns:a16="http://schemas.microsoft.com/office/drawing/2014/main" id="{469B5209-F6C1-6BE3-67F7-A86D759308C6}"/>
              </a:ext>
            </a:extLst>
          </p:cNvPr>
          <p:cNvSpPr txBox="1"/>
          <p:nvPr/>
        </p:nvSpPr>
        <p:spPr>
          <a:xfrm>
            <a:off x="2447950" y="344317"/>
            <a:ext cx="323014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数据集构成</a:t>
            </a:r>
          </a:p>
        </p:txBody>
      </p:sp>
      <p:sp>
        <p:nvSpPr>
          <p:cNvPr id="4" name="矩形 3">
            <a:extLst>
              <a:ext uri="{FF2B5EF4-FFF2-40B4-BE49-F238E27FC236}">
                <a16:creationId xmlns:a16="http://schemas.microsoft.com/office/drawing/2014/main" id="{EA820FB1-FC67-0399-31C0-C9C6F4AB3D13}"/>
              </a:ext>
            </a:extLst>
          </p:cNvPr>
          <p:cNvSpPr/>
          <p:nvPr/>
        </p:nvSpPr>
        <p:spPr>
          <a:xfrm>
            <a:off x="398042" y="1128811"/>
            <a:ext cx="3667639" cy="477379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02B3D6FF-55C8-BBF8-D62D-FBED4EC281A8}"/>
              </a:ext>
            </a:extLst>
          </p:cNvPr>
          <p:cNvSpPr/>
          <p:nvPr/>
        </p:nvSpPr>
        <p:spPr>
          <a:xfrm>
            <a:off x="4262723" y="1128811"/>
            <a:ext cx="3732803" cy="4773798"/>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82ED3E3-4F78-586A-FCA1-497B071937E7}"/>
              </a:ext>
            </a:extLst>
          </p:cNvPr>
          <p:cNvSpPr/>
          <p:nvPr/>
        </p:nvSpPr>
        <p:spPr>
          <a:xfrm>
            <a:off x="8129826" y="1128811"/>
            <a:ext cx="3664132" cy="477379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4EC4230-D408-F259-1CC1-E3AB1C37E482}"/>
              </a:ext>
            </a:extLst>
          </p:cNvPr>
          <p:cNvSpPr txBox="1"/>
          <p:nvPr/>
        </p:nvSpPr>
        <p:spPr>
          <a:xfrm>
            <a:off x="1283970" y="1184093"/>
            <a:ext cx="1697901" cy="307777"/>
          </a:xfrm>
          <a:prstGeom prst="rect">
            <a:avLst/>
          </a:prstGeom>
          <a:noFill/>
        </p:spPr>
        <p:txBody>
          <a:bodyPr wrap="none" rtlCol="0">
            <a:spAutoFit/>
          </a:bodyPr>
          <a:lstStyle/>
          <a:p>
            <a:r>
              <a:rPr lang="zh-CN" altLang="en-US" sz="1400" b="1" dirty="0"/>
              <a:t>判准</a:t>
            </a:r>
            <a:r>
              <a:rPr lang="en-US" altLang="zh-CN" sz="1400" b="1" dirty="0"/>
              <a:t>/</a:t>
            </a:r>
            <a:r>
              <a:rPr lang="zh-CN" altLang="en-US" sz="1400" b="1" dirty="0"/>
              <a:t>论点论据数据</a:t>
            </a:r>
          </a:p>
        </p:txBody>
      </p:sp>
      <p:sp>
        <p:nvSpPr>
          <p:cNvPr id="8" name="文本框 7">
            <a:extLst>
              <a:ext uri="{FF2B5EF4-FFF2-40B4-BE49-F238E27FC236}">
                <a16:creationId xmlns:a16="http://schemas.microsoft.com/office/drawing/2014/main" id="{62B9CF07-4D6B-B173-EA72-262CBFF0B6A7}"/>
              </a:ext>
            </a:extLst>
          </p:cNvPr>
          <p:cNvSpPr txBox="1"/>
          <p:nvPr/>
        </p:nvSpPr>
        <p:spPr>
          <a:xfrm>
            <a:off x="5312770" y="1184093"/>
            <a:ext cx="1697901" cy="307777"/>
          </a:xfrm>
          <a:prstGeom prst="rect">
            <a:avLst/>
          </a:prstGeom>
          <a:noFill/>
        </p:spPr>
        <p:txBody>
          <a:bodyPr wrap="none" rtlCol="0">
            <a:spAutoFit/>
          </a:bodyPr>
          <a:lstStyle/>
          <a:p>
            <a:r>
              <a:rPr lang="zh-CN" altLang="en-US" sz="1400" b="1" dirty="0"/>
              <a:t>语言风格</a:t>
            </a:r>
            <a:r>
              <a:rPr lang="en-US" altLang="zh-CN" sz="1400" b="1" dirty="0"/>
              <a:t>/</a:t>
            </a:r>
            <a:r>
              <a:rPr lang="en-US" altLang="zh-CN" sz="1400" b="1" dirty="0" err="1"/>
              <a:t>CoT</a:t>
            </a:r>
            <a:r>
              <a:rPr lang="zh-CN" altLang="en-US" sz="1400" b="1" dirty="0"/>
              <a:t>数据</a:t>
            </a:r>
          </a:p>
        </p:txBody>
      </p:sp>
      <p:sp>
        <p:nvSpPr>
          <p:cNvPr id="9" name="文本框 8">
            <a:extLst>
              <a:ext uri="{FF2B5EF4-FFF2-40B4-BE49-F238E27FC236}">
                <a16:creationId xmlns:a16="http://schemas.microsoft.com/office/drawing/2014/main" id="{07500D83-4C39-ECB6-6447-A01EBDB48D8E}"/>
              </a:ext>
            </a:extLst>
          </p:cNvPr>
          <p:cNvSpPr txBox="1"/>
          <p:nvPr/>
        </p:nvSpPr>
        <p:spPr>
          <a:xfrm>
            <a:off x="9272466" y="1184093"/>
            <a:ext cx="1620957" cy="307777"/>
          </a:xfrm>
          <a:prstGeom prst="rect">
            <a:avLst/>
          </a:prstGeom>
          <a:noFill/>
        </p:spPr>
        <p:txBody>
          <a:bodyPr wrap="none" rtlCol="0">
            <a:spAutoFit/>
          </a:bodyPr>
          <a:lstStyle/>
          <a:p>
            <a:r>
              <a:rPr lang="zh-CN" altLang="en-US" sz="1400" b="1" dirty="0"/>
              <a:t>逻辑谬误诊断数据</a:t>
            </a:r>
          </a:p>
        </p:txBody>
      </p:sp>
      <p:sp>
        <p:nvSpPr>
          <p:cNvPr id="10" name="文本框 9">
            <a:extLst>
              <a:ext uri="{FF2B5EF4-FFF2-40B4-BE49-F238E27FC236}">
                <a16:creationId xmlns:a16="http://schemas.microsoft.com/office/drawing/2014/main" id="{BAFE693F-A6A5-FE13-FE8C-824B10F09877}"/>
              </a:ext>
            </a:extLst>
          </p:cNvPr>
          <p:cNvSpPr txBox="1"/>
          <p:nvPr/>
        </p:nvSpPr>
        <p:spPr>
          <a:xfrm>
            <a:off x="535744" y="1473067"/>
            <a:ext cx="3392233" cy="646331"/>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让模型正确输出有论据的论点，不凭空捏造</a:t>
            </a:r>
            <a:endParaRPr lang="en-US" altLang="zh-CN" sz="1200" dirty="0">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大模型选型：</a:t>
            </a:r>
            <a:r>
              <a:rPr lang="en-US" altLang="zh-CN" sz="1200" dirty="0">
                <a:latin typeface="宋体" panose="02010600030101010101" pitchFamily="2" charset="-122"/>
                <a:ea typeface="宋体" panose="02010600030101010101" pitchFamily="2" charset="-122"/>
              </a:rPr>
              <a:t>Qwen3-Max</a:t>
            </a:r>
          </a:p>
        </p:txBody>
      </p:sp>
      <p:sp>
        <p:nvSpPr>
          <p:cNvPr id="11" name="文本框 10">
            <a:extLst>
              <a:ext uri="{FF2B5EF4-FFF2-40B4-BE49-F238E27FC236}">
                <a16:creationId xmlns:a16="http://schemas.microsoft.com/office/drawing/2014/main" id="{5BA3E7EB-E822-0D92-A153-F09AC9CACA6F}"/>
              </a:ext>
            </a:extLst>
          </p:cNvPr>
          <p:cNvSpPr txBox="1"/>
          <p:nvPr/>
        </p:nvSpPr>
        <p:spPr>
          <a:xfrm>
            <a:off x="4556646" y="1503945"/>
            <a:ext cx="3197247" cy="646331"/>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让模型学会辩论语言风格，学会输出思维过程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大模型选型：</a:t>
            </a:r>
            <a:r>
              <a:rPr lang="en-US" altLang="zh-CN" sz="1200" dirty="0">
                <a:latin typeface="宋体" panose="02010600030101010101" pitchFamily="2" charset="-122"/>
                <a:ea typeface="宋体" panose="02010600030101010101" pitchFamily="2" charset="-122"/>
              </a:rPr>
              <a:t>gemini-2.5pro/flash</a:t>
            </a:r>
            <a:endParaRPr lang="zh-CN" altLang="en-US" sz="12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DF203DFA-AE26-B83E-A332-6A037CBBA125}"/>
              </a:ext>
            </a:extLst>
          </p:cNvPr>
          <p:cNvSpPr txBox="1"/>
          <p:nvPr/>
        </p:nvSpPr>
        <p:spPr>
          <a:xfrm>
            <a:off x="8459943" y="1524058"/>
            <a:ext cx="3196313" cy="646331"/>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rPr>
              <a:t>让模型学会找到文本中存在的问题，提高逻辑诊断能力。</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大模型选型：</a:t>
            </a:r>
            <a:r>
              <a:rPr lang="en-US" altLang="zh-CN" sz="1200" dirty="0">
                <a:latin typeface="宋体" panose="02010600030101010101" pitchFamily="2" charset="-122"/>
                <a:ea typeface="宋体" panose="02010600030101010101" pitchFamily="2" charset="-122"/>
              </a:rPr>
              <a:t>gemini-2.5-flash-lite</a:t>
            </a:r>
            <a:endParaRPr lang="zh-CN" altLang="en-US" sz="12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6E9C33E3-B0F2-F7C1-0FFC-A045C3B2A8B4}"/>
              </a:ext>
            </a:extLst>
          </p:cNvPr>
          <p:cNvSpPr txBox="1"/>
          <p:nvPr/>
        </p:nvSpPr>
        <p:spPr>
          <a:xfrm>
            <a:off x="486871" y="2137664"/>
            <a:ext cx="3529393" cy="3877985"/>
          </a:xfrm>
          <a:prstGeom prst="rect">
            <a:avLst/>
          </a:prstGeom>
          <a:solidFill>
            <a:schemeClr val="bg2">
              <a:lumMod val="95000"/>
            </a:schemeClr>
          </a:solidFill>
        </p:spPr>
        <p:txBody>
          <a:bodyPr wrap="square" rtlCol="0">
            <a:spAutoFit/>
          </a:bodyPr>
          <a:lstStyle/>
          <a:p>
            <a:r>
              <a:rPr lang="en-US" altLang="zh-CN" sz="1000" dirty="0">
                <a:solidFill>
                  <a:schemeClr val="accent4">
                    <a:lumMod val="75000"/>
                  </a:schemeClr>
                </a:solidFill>
                <a:latin typeface="楷体" panose="02010609060101010101" pitchFamily="49" charset="-122"/>
                <a:ea typeface="楷体" panose="02010609060101010101" pitchFamily="49" charset="-122"/>
              </a:rPr>
              <a:t>{"</a:t>
            </a:r>
            <a:r>
              <a:rPr lang="en-US" altLang="zh-CN" sz="1000" dirty="0">
                <a:solidFill>
                  <a:srgbClr val="FF0000"/>
                </a:solidFill>
                <a:latin typeface="楷体" panose="02010609060101010101" pitchFamily="49" charset="-122"/>
                <a:ea typeface="楷体" panose="02010609060101010101" pitchFamily="49" charset="-122"/>
              </a:rPr>
              <a:t>instruction": </a:t>
            </a:r>
            <a:r>
              <a:rPr lang="en-US" altLang="zh-CN" sz="1000" dirty="0">
                <a:solidFill>
                  <a:schemeClr val="accent4">
                    <a:lumMod val="75000"/>
                  </a:schemeClr>
                </a:solidFill>
                <a:latin typeface="楷体" panose="02010609060101010101" pitchFamily="49" charset="-122"/>
                <a:ea typeface="楷体" panose="02010609060101010101" pitchFamily="49" charset="-122"/>
              </a:rPr>
              <a:t>"</a:t>
            </a:r>
            <a:r>
              <a:rPr lang="zh-CN" altLang="en-US" sz="1000" dirty="0">
                <a:solidFill>
                  <a:schemeClr val="accent4">
                    <a:lumMod val="75000"/>
                  </a:schemeClr>
                </a:solidFill>
                <a:latin typeface="楷体" panose="02010609060101010101" pitchFamily="49" charset="-122"/>
                <a:ea typeface="楷体" panose="02010609060101010101" pitchFamily="49" charset="-122"/>
              </a:rPr>
              <a:t>作为正方，请就“艾滋病是医学问题还是社会问题？”进行立论。</a:t>
            </a:r>
            <a:r>
              <a:rPr lang="en-US" altLang="zh-CN" sz="1000" dirty="0">
                <a:solidFill>
                  <a:schemeClr val="accent4">
                    <a:lumMod val="75000"/>
                  </a:schemeClr>
                </a:solidFill>
                <a:latin typeface="楷体" panose="02010609060101010101" pitchFamily="49" charset="-122"/>
                <a:ea typeface="楷体" panose="02010609060101010101" pitchFamily="49" charset="-122"/>
              </a:rPr>
              <a:t>", </a:t>
            </a:r>
            <a:r>
              <a:rPr lang="en-US" altLang="zh-CN" sz="1000" dirty="0">
                <a:solidFill>
                  <a:srgbClr val="FF0000"/>
                </a:solidFill>
                <a:latin typeface="楷体" panose="02010609060101010101" pitchFamily="49" charset="-122"/>
                <a:ea typeface="楷体" panose="02010609060101010101" pitchFamily="49" charset="-122"/>
              </a:rPr>
              <a:t>"input"</a:t>
            </a:r>
            <a:r>
              <a:rPr lang="en-US" altLang="zh-CN" sz="1000" dirty="0">
                <a:solidFill>
                  <a:schemeClr val="accent4">
                    <a:lumMod val="50000"/>
                  </a:schemeClr>
                </a:solidFill>
                <a:latin typeface="楷体" panose="02010609060101010101" pitchFamily="49" charset="-122"/>
                <a:ea typeface="楷体" panose="02010609060101010101" pitchFamily="49" charset="-122"/>
              </a:rPr>
              <a:t>:</a:t>
            </a:r>
            <a:r>
              <a:rPr lang="en-US" altLang="zh-CN" sz="1000" dirty="0">
                <a:solidFill>
                  <a:srgbClr val="FF0000"/>
                </a:solidFill>
                <a:latin typeface="楷体" panose="02010609060101010101" pitchFamily="49" charset="-122"/>
                <a:ea typeface="楷体" panose="02010609060101010101" pitchFamily="49" charset="-122"/>
              </a:rPr>
              <a:t> </a:t>
            </a:r>
            <a:r>
              <a:rPr lang="en-US" altLang="zh-CN" sz="1000" dirty="0">
                <a:solidFill>
                  <a:schemeClr val="accent4">
                    <a:lumMod val="75000"/>
                  </a:schemeClr>
                </a:solidFill>
                <a:latin typeface="楷体" panose="02010609060101010101" pitchFamily="49" charset="-122"/>
                <a:ea typeface="楷体" panose="02010609060101010101" pitchFamily="49" charset="-122"/>
              </a:rPr>
              <a:t>"", </a:t>
            </a:r>
            <a:r>
              <a:rPr lang="en-US" altLang="zh-CN" sz="1000" dirty="0">
                <a:solidFill>
                  <a:srgbClr val="FF0000"/>
                </a:solidFill>
                <a:latin typeface="楷体" panose="02010609060101010101" pitchFamily="49" charset="-122"/>
                <a:ea typeface="楷体" panose="02010609060101010101" pitchFamily="49" charset="-122"/>
              </a:rPr>
              <a:t>"output": </a:t>
            </a:r>
            <a:r>
              <a:rPr lang="en-US" altLang="zh-CN" sz="1000" dirty="0">
                <a:solidFill>
                  <a:schemeClr val="accent4">
                    <a:lumMod val="75000"/>
                  </a:schemeClr>
                </a:solidFill>
                <a:latin typeface="楷体" panose="02010609060101010101" pitchFamily="49" charset="-122"/>
                <a:ea typeface="楷体" panose="02010609060101010101" pitchFamily="49" charset="-122"/>
              </a:rPr>
              <a:t>"</a:t>
            </a:r>
            <a:r>
              <a:rPr lang="en-US" altLang="zh-CN" sz="1000" dirty="0">
                <a:solidFill>
                  <a:schemeClr val="accent4">
                    <a:lumMod val="75000"/>
                  </a:schemeClr>
                </a:solidFill>
                <a:highlight>
                  <a:srgbClr val="FFFF00"/>
                </a:highlight>
                <a:latin typeface="楷体" panose="02010609060101010101" pitchFamily="49" charset="-122"/>
                <a:ea typeface="楷体" panose="02010609060101010101" pitchFamily="49" charset="-122"/>
              </a:rPr>
              <a:t>【</a:t>
            </a:r>
            <a:r>
              <a:rPr lang="zh-CN" altLang="en-US" sz="1000" dirty="0">
                <a:solidFill>
                  <a:schemeClr val="accent4">
                    <a:lumMod val="75000"/>
                  </a:schemeClr>
                </a:solidFill>
                <a:highlight>
                  <a:srgbClr val="FFFF00"/>
                </a:highlight>
                <a:latin typeface="楷体" panose="02010609060101010101" pitchFamily="49" charset="-122"/>
                <a:ea typeface="楷体" panose="02010609060101010101" pitchFamily="49" charset="-122"/>
              </a:rPr>
              <a:t>判准</a:t>
            </a:r>
            <a:r>
              <a:rPr lang="en-US" altLang="zh-CN" sz="1000" dirty="0">
                <a:solidFill>
                  <a:schemeClr val="accent4">
                    <a:lumMod val="75000"/>
                  </a:schemeClr>
                </a:solidFill>
                <a:highlight>
                  <a:srgbClr val="FFFF00"/>
                </a:highlight>
                <a:latin typeface="楷体" panose="02010609060101010101" pitchFamily="49" charset="-122"/>
                <a:ea typeface="楷体" panose="02010609060101010101" pitchFamily="49" charset="-122"/>
              </a:rPr>
              <a:t>】</a:t>
            </a:r>
            <a:r>
              <a:rPr lang="zh-CN" altLang="en-US" sz="1000" dirty="0">
                <a:solidFill>
                  <a:schemeClr val="accent4">
                    <a:lumMod val="75000"/>
                  </a:schemeClr>
                </a:solidFill>
                <a:latin typeface="楷体" panose="02010609060101010101" pitchFamily="49" charset="-122"/>
                <a:ea typeface="楷体" panose="02010609060101010101" pitchFamily="49" charset="-122"/>
              </a:rPr>
              <a:t>判断艾滋病属于医学问题还是社会问题，应以其根本成因、干预手段的有效性及问题解决的主导路径为标准：若问题的起源、传播机制、治疗与防控高度依赖医学知识、技术与实践，则应归类为医学问题；反之则为社会问题。本方主张，艾滋病的病毒本质、病理机制及防治核心均根植于医学体系，故属医学问题。</a:t>
            </a:r>
            <a:endParaRPr lang="en-US" altLang="zh-CN" sz="1000" dirty="0">
              <a:solidFill>
                <a:schemeClr val="accent4">
                  <a:lumMod val="75000"/>
                </a:schemeClr>
              </a:solidFill>
              <a:latin typeface="楷体" panose="02010609060101010101" pitchFamily="49" charset="-122"/>
              <a:ea typeface="楷体" panose="02010609060101010101" pitchFamily="49" charset="-122"/>
            </a:endParaRPr>
          </a:p>
          <a:p>
            <a:r>
              <a:rPr lang="en-US" altLang="zh-CN" sz="1000" dirty="0">
                <a:solidFill>
                  <a:schemeClr val="accent4">
                    <a:lumMod val="75000"/>
                  </a:schemeClr>
                </a:solidFill>
                <a:highlight>
                  <a:srgbClr val="FFFF00"/>
                </a:highlight>
                <a:latin typeface="楷体" panose="02010609060101010101" pitchFamily="49" charset="-122"/>
                <a:ea typeface="楷体" panose="02010609060101010101" pitchFamily="49" charset="-122"/>
              </a:rPr>
              <a:t>【</a:t>
            </a:r>
            <a:r>
              <a:rPr lang="zh-CN" altLang="en-US" sz="1000" dirty="0">
                <a:solidFill>
                  <a:schemeClr val="accent4">
                    <a:lumMod val="75000"/>
                  </a:schemeClr>
                </a:solidFill>
                <a:highlight>
                  <a:srgbClr val="FFFF00"/>
                </a:highlight>
                <a:latin typeface="楷体" panose="02010609060101010101" pitchFamily="49" charset="-122"/>
                <a:ea typeface="楷体" panose="02010609060101010101" pitchFamily="49" charset="-122"/>
              </a:rPr>
              <a:t>论点</a:t>
            </a:r>
            <a:r>
              <a:rPr lang="en-US" altLang="zh-CN" sz="1000" dirty="0">
                <a:solidFill>
                  <a:schemeClr val="accent4">
                    <a:lumMod val="75000"/>
                  </a:schemeClr>
                </a:solidFill>
                <a:highlight>
                  <a:srgbClr val="FFFF00"/>
                </a:highlight>
                <a:latin typeface="楷体" panose="02010609060101010101" pitchFamily="49" charset="-122"/>
                <a:ea typeface="楷体" panose="02010609060101010101" pitchFamily="49" charset="-122"/>
              </a:rPr>
              <a:t>】</a:t>
            </a:r>
            <a:r>
              <a:rPr lang="zh-CN" altLang="en-US" sz="1000" dirty="0">
                <a:solidFill>
                  <a:schemeClr val="accent4">
                    <a:lumMod val="75000"/>
                  </a:schemeClr>
                </a:solidFill>
                <a:latin typeface="楷体" panose="02010609060101010101" pitchFamily="49" charset="-122"/>
                <a:ea typeface="楷体" panose="02010609060101010101" pitchFamily="49" charset="-122"/>
              </a:rPr>
              <a:t>艾滋病由</a:t>
            </a:r>
            <a:r>
              <a:rPr lang="en-US" altLang="zh-CN" sz="1000" dirty="0">
                <a:solidFill>
                  <a:schemeClr val="accent4">
                    <a:lumMod val="75000"/>
                  </a:schemeClr>
                </a:solidFill>
                <a:latin typeface="楷体" panose="02010609060101010101" pitchFamily="49" charset="-122"/>
                <a:ea typeface="楷体" panose="02010609060101010101" pitchFamily="49" charset="-122"/>
              </a:rPr>
              <a:t>HIV</a:t>
            </a:r>
            <a:r>
              <a:rPr lang="zh-CN" altLang="en-US" sz="1000" dirty="0">
                <a:solidFill>
                  <a:schemeClr val="accent4">
                    <a:lumMod val="75000"/>
                  </a:schemeClr>
                </a:solidFill>
                <a:latin typeface="楷体" panose="02010609060101010101" pitchFamily="49" charset="-122"/>
                <a:ea typeface="楷体" panose="02010609060101010101" pitchFamily="49" charset="-122"/>
              </a:rPr>
              <a:t>病毒引起，其传播与致病机制完全遵循医学规律 （</a:t>
            </a:r>
            <a:r>
              <a:rPr lang="en-US" altLang="zh-CN" sz="1000" dirty="0">
                <a:solidFill>
                  <a:schemeClr val="accent4">
                    <a:lumMod val="75000"/>
                  </a:schemeClr>
                </a:solidFill>
                <a:latin typeface="楷体" panose="02010609060101010101" pitchFamily="49" charset="-122"/>
                <a:ea typeface="楷体" panose="02010609060101010101" pitchFamily="49" charset="-122"/>
              </a:rPr>
              <a:t>World Health Organization, HIV/AIDS Fact Sheet, 2023</a:t>
            </a:r>
            <a:r>
              <a:rPr lang="zh-CN" altLang="en-US" sz="1000" dirty="0">
                <a:solidFill>
                  <a:schemeClr val="accent4">
                    <a:lumMod val="75000"/>
                  </a:schemeClr>
                </a:solidFill>
                <a:latin typeface="楷体" panose="02010609060101010101" pitchFamily="49" charset="-122"/>
                <a:ea typeface="楷体" panose="02010609060101010101" pitchFamily="49" charset="-122"/>
              </a:rPr>
              <a:t>）世界卫生组织（</a:t>
            </a:r>
            <a:r>
              <a:rPr lang="en-US" altLang="zh-CN" sz="1000" dirty="0">
                <a:solidFill>
                  <a:schemeClr val="accent4">
                    <a:lumMod val="75000"/>
                  </a:schemeClr>
                </a:solidFill>
                <a:latin typeface="楷体" panose="02010609060101010101" pitchFamily="49" charset="-122"/>
                <a:ea typeface="楷体" panose="02010609060101010101" pitchFamily="49" charset="-122"/>
              </a:rPr>
              <a:t>WHO</a:t>
            </a:r>
            <a:r>
              <a:rPr lang="zh-CN" altLang="en-US" sz="1000" dirty="0">
                <a:solidFill>
                  <a:schemeClr val="accent4">
                    <a:lumMod val="75000"/>
                  </a:schemeClr>
                </a:solidFill>
                <a:latin typeface="楷体" panose="02010609060101010101" pitchFamily="49" charset="-122"/>
                <a:ea typeface="楷体" panose="02010609060101010101" pitchFamily="49" charset="-122"/>
              </a:rPr>
              <a:t>）明确指出：</a:t>
            </a:r>
            <a:r>
              <a:rPr lang="en-US" altLang="zh-CN" sz="1000" dirty="0">
                <a:solidFill>
                  <a:schemeClr val="accent4">
                    <a:lumMod val="75000"/>
                  </a:schemeClr>
                </a:solidFill>
                <a:latin typeface="楷体" panose="02010609060101010101" pitchFamily="49" charset="-122"/>
                <a:ea typeface="楷体" panose="02010609060101010101" pitchFamily="49" charset="-122"/>
              </a:rPr>
              <a:t>'</a:t>
            </a:r>
            <a:r>
              <a:rPr lang="zh-CN" altLang="en-US" sz="1000" dirty="0">
                <a:solidFill>
                  <a:schemeClr val="accent4">
                    <a:lumMod val="75000"/>
                  </a:schemeClr>
                </a:solidFill>
                <a:latin typeface="楷体" panose="02010609060101010101" pitchFamily="49" charset="-122"/>
                <a:ea typeface="楷体" panose="02010609060101010101" pitchFamily="49" charset="-122"/>
              </a:rPr>
              <a:t>艾滋病是由</a:t>
            </a:r>
            <a:r>
              <a:rPr lang="en-US" altLang="zh-CN" sz="1000" dirty="0">
                <a:solidFill>
                  <a:schemeClr val="accent4">
                    <a:lumMod val="75000"/>
                  </a:schemeClr>
                </a:solidFill>
                <a:latin typeface="楷体" panose="02010609060101010101" pitchFamily="49" charset="-122"/>
                <a:ea typeface="楷体" panose="02010609060101010101" pitchFamily="49" charset="-122"/>
              </a:rPr>
              <a:t>HIV</a:t>
            </a:r>
            <a:r>
              <a:rPr lang="zh-CN" altLang="en-US" sz="1000" dirty="0">
                <a:solidFill>
                  <a:schemeClr val="accent4">
                    <a:lumMod val="75000"/>
                  </a:schemeClr>
                </a:solidFill>
                <a:latin typeface="楷体" panose="02010609060101010101" pitchFamily="49" charset="-122"/>
                <a:ea typeface="楷体" panose="02010609060101010101" pitchFamily="49" charset="-122"/>
              </a:rPr>
              <a:t>病毒引起的慢性传染病，主要攻击人体</a:t>
            </a:r>
            <a:r>
              <a:rPr lang="en-US" altLang="zh-CN" sz="1000" dirty="0">
                <a:solidFill>
                  <a:schemeClr val="accent4">
                    <a:lumMod val="75000"/>
                  </a:schemeClr>
                </a:solidFill>
                <a:latin typeface="楷体" panose="02010609060101010101" pitchFamily="49" charset="-122"/>
                <a:ea typeface="楷体" panose="02010609060101010101" pitchFamily="49" charset="-122"/>
              </a:rPr>
              <a:t>CD4+ T</a:t>
            </a:r>
            <a:r>
              <a:rPr lang="zh-CN" altLang="en-US" sz="1000" dirty="0">
                <a:solidFill>
                  <a:schemeClr val="accent4">
                    <a:lumMod val="75000"/>
                  </a:schemeClr>
                </a:solidFill>
                <a:latin typeface="楷体" panose="02010609060101010101" pitchFamily="49" charset="-122"/>
                <a:ea typeface="楷体" panose="02010609060101010101" pitchFamily="49" charset="-122"/>
              </a:rPr>
              <a:t>淋巴细胞，导致免疫功能衰竭。</a:t>
            </a:r>
            <a:r>
              <a:rPr lang="en-US" altLang="zh-CN" sz="1000" dirty="0">
                <a:solidFill>
                  <a:schemeClr val="accent4">
                    <a:lumMod val="75000"/>
                  </a:schemeClr>
                </a:solidFill>
                <a:latin typeface="楷体" panose="02010609060101010101" pitchFamily="49" charset="-122"/>
                <a:ea typeface="楷体" panose="02010609060101010101" pitchFamily="49" charset="-122"/>
              </a:rPr>
              <a:t>'\n</a:t>
            </a:r>
            <a:r>
              <a:rPr lang="zh-CN" altLang="en-US" sz="1000" dirty="0">
                <a:solidFill>
                  <a:schemeClr val="accent4">
                    <a:lumMod val="75000"/>
                  </a:schemeClr>
                </a:solidFill>
                <a:latin typeface="楷体" panose="02010609060101010101" pitchFamily="49" charset="-122"/>
                <a:ea typeface="楷体" panose="02010609060101010101" pitchFamily="49" charset="-122"/>
              </a:rPr>
              <a:t>抗逆转录病毒治疗（</a:t>
            </a:r>
            <a:r>
              <a:rPr lang="en-US" altLang="zh-CN" sz="1000" dirty="0">
                <a:solidFill>
                  <a:schemeClr val="accent4">
                    <a:lumMod val="75000"/>
                  </a:schemeClr>
                </a:solidFill>
                <a:latin typeface="楷体" panose="02010609060101010101" pitchFamily="49" charset="-122"/>
                <a:ea typeface="楷体" panose="02010609060101010101" pitchFamily="49" charset="-122"/>
              </a:rPr>
              <a:t>ART</a:t>
            </a:r>
            <a:r>
              <a:rPr lang="zh-CN" altLang="en-US" sz="1000" dirty="0">
                <a:solidFill>
                  <a:schemeClr val="accent4">
                    <a:lumMod val="75000"/>
                  </a:schemeClr>
                </a:solidFill>
                <a:latin typeface="楷体" panose="02010609060101010101" pitchFamily="49" charset="-122"/>
                <a:ea typeface="楷体" panose="02010609060101010101" pitchFamily="49" charset="-122"/>
              </a:rPr>
              <a:t>）显著降低病毒载量并阻断传播，证明医学干预是控制疫情的核心 （</a:t>
            </a:r>
            <a:r>
              <a:rPr lang="en-US" altLang="zh-CN" sz="1000" dirty="0">
                <a:solidFill>
                  <a:schemeClr val="accent4">
                    <a:lumMod val="75000"/>
                  </a:schemeClr>
                </a:solidFill>
                <a:latin typeface="楷体" panose="02010609060101010101" pitchFamily="49" charset="-122"/>
                <a:ea typeface="楷体" panose="02010609060101010101" pitchFamily="49" charset="-122"/>
              </a:rPr>
              <a:t>UNAIDS Global AIDS Update 2022: 'In Danger'</a:t>
            </a:r>
            <a:r>
              <a:rPr lang="zh-CN" altLang="en-US" sz="1000" dirty="0">
                <a:solidFill>
                  <a:schemeClr val="accent4">
                    <a:lumMod val="75000"/>
                  </a:schemeClr>
                </a:solidFill>
                <a:latin typeface="楷体" panose="02010609060101010101" pitchFamily="49" charset="-122"/>
                <a:ea typeface="楷体" panose="02010609060101010101" pitchFamily="49" charset="-122"/>
              </a:rPr>
              <a:t>）根据</a:t>
            </a:r>
            <a:r>
              <a:rPr lang="en-US" altLang="zh-CN" sz="1000" dirty="0">
                <a:solidFill>
                  <a:schemeClr val="accent4">
                    <a:lumMod val="75000"/>
                  </a:schemeClr>
                </a:solidFill>
                <a:latin typeface="楷体" panose="02010609060101010101" pitchFamily="49" charset="-122"/>
                <a:ea typeface="楷体" panose="02010609060101010101" pitchFamily="49" charset="-122"/>
              </a:rPr>
              <a:t>UNAIDS《2022</a:t>
            </a:r>
            <a:r>
              <a:rPr lang="zh-CN" altLang="en-US" sz="1000" dirty="0">
                <a:solidFill>
                  <a:schemeClr val="accent4">
                    <a:lumMod val="75000"/>
                  </a:schemeClr>
                </a:solidFill>
                <a:latin typeface="楷体" panose="02010609060101010101" pitchFamily="49" charset="-122"/>
                <a:ea typeface="楷体" panose="02010609060101010101" pitchFamily="49" charset="-122"/>
              </a:rPr>
              <a:t>全球艾滋病报告</a:t>
            </a:r>
            <a:r>
              <a:rPr lang="en-US" altLang="zh-CN" sz="1000" dirty="0">
                <a:solidFill>
                  <a:schemeClr val="accent4">
                    <a:lumMod val="75000"/>
                  </a:schemeClr>
                </a:solidFill>
                <a:latin typeface="楷体" panose="02010609060101010101" pitchFamily="49" charset="-122"/>
                <a:ea typeface="楷体" panose="02010609060101010101" pitchFamily="49" charset="-122"/>
              </a:rPr>
              <a:t>》</a:t>
            </a:r>
            <a:r>
              <a:rPr lang="zh-CN" altLang="en-US" sz="1000" dirty="0">
                <a:solidFill>
                  <a:schemeClr val="accent4">
                    <a:lumMod val="75000"/>
                  </a:schemeClr>
                </a:solidFill>
                <a:latin typeface="楷体" panose="02010609060101010101" pitchFamily="49" charset="-122"/>
                <a:ea typeface="楷体" panose="02010609060101010101" pitchFamily="49" charset="-122"/>
              </a:rPr>
              <a:t>，截至</a:t>
            </a:r>
            <a:r>
              <a:rPr lang="en-US" altLang="zh-CN" sz="1000" dirty="0">
                <a:solidFill>
                  <a:schemeClr val="accent4">
                    <a:lumMod val="75000"/>
                  </a:schemeClr>
                </a:solidFill>
                <a:latin typeface="楷体" panose="02010609060101010101" pitchFamily="49" charset="-122"/>
                <a:ea typeface="楷体" panose="02010609060101010101" pitchFamily="49" charset="-122"/>
              </a:rPr>
              <a:t>2021</a:t>
            </a:r>
            <a:r>
              <a:rPr lang="zh-CN" altLang="en-US" sz="1000" dirty="0">
                <a:solidFill>
                  <a:schemeClr val="accent4">
                    <a:lumMod val="75000"/>
                  </a:schemeClr>
                </a:solidFill>
                <a:latin typeface="楷体" panose="02010609060101010101" pitchFamily="49" charset="-122"/>
                <a:ea typeface="楷体" panose="02010609060101010101" pitchFamily="49" charset="-122"/>
              </a:rPr>
              <a:t>年，全球</a:t>
            </a:r>
            <a:r>
              <a:rPr lang="en-US" altLang="zh-CN" sz="1000" dirty="0">
                <a:solidFill>
                  <a:schemeClr val="accent4">
                    <a:lumMod val="75000"/>
                  </a:schemeClr>
                </a:solidFill>
                <a:latin typeface="楷体" panose="02010609060101010101" pitchFamily="49" charset="-122"/>
                <a:ea typeface="楷体" panose="02010609060101010101" pitchFamily="49" charset="-122"/>
              </a:rPr>
              <a:t>2870</a:t>
            </a:r>
            <a:r>
              <a:rPr lang="zh-CN" altLang="en-US" sz="1000" dirty="0">
                <a:solidFill>
                  <a:schemeClr val="accent4">
                    <a:lumMod val="75000"/>
                  </a:schemeClr>
                </a:solidFill>
                <a:latin typeface="楷体" panose="02010609060101010101" pitchFamily="49" charset="-122"/>
                <a:ea typeface="楷体" panose="02010609060101010101" pitchFamily="49" charset="-122"/>
              </a:rPr>
              <a:t>万</a:t>
            </a:r>
            <a:r>
              <a:rPr lang="en-US" altLang="zh-CN" sz="1000" dirty="0">
                <a:solidFill>
                  <a:schemeClr val="accent4">
                    <a:lumMod val="75000"/>
                  </a:schemeClr>
                </a:solidFill>
                <a:latin typeface="楷体" panose="02010609060101010101" pitchFamily="49" charset="-122"/>
                <a:ea typeface="楷体" panose="02010609060101010101" pitchFamily="49" charset="-122"/>
              </a:rPr>
              <a:t>HIV</a:t>
            </a:r>
            <a:r>
              <a:rPr lang="zh-CN" altLang="en-US" sz="1000" dirty="0">
                <a:solidFill>
                  <a:schemeClr val="accent4">
                    <a:lumMod val="75000"/>
                  </a:schemeClr>
                </a:solidFill>
                <a:latin typeface="楷体" panose="02010609060101010101" pitchFamily="49" charset="-122"/>
                <a:ea typeface="楷体" panose="02010609060101010101" pitchFamily="49" charset="-122"/>
              </a:rPr>
              <a:t>感染者接受</a:t>
            </a:r>
            <a:r>
              <a:rPr lang="en-US" altLang="zh-CN" sz="1000" dirty="0">
                <a:solidFill>
                  <a:schemeClr val="accent4">
                    <a:lumMod val="75000"/>
                  </a:schemeClr>
                </a:solidFill>
                <a:latin typeface="楷体" panose="02010609060101010101" pitchFamily="49" charset="-122"/>
                <a:ea typeface="楷体" panose="02010609060101010101" pitchFamily="49" charset="-122"/>
              </a:rPr>
              <a:t>ART</a:t>
            </a:r>
            <a:r>
              <a:rPr lang="zh-CN" altLang="en-US" sz="1000" dirty="0">
                <a:solidFill>
                  <a:schemeClr val="accent4">
                    <a:lumMod val="75000"/>
                  </a:schemeClr>
                </a:solidFill>
                <a:latin typeface="楷体" panose="02010609060101010101" pitchFamily="49" charset="-122"/>
                <a:ea typeface="楷体" panose="02010609060101010101" pitchFamily="49" charset="-122"/>
              </a:rPr>
              <a:t>治疗，艾滋病相关死亡较</a:t>
            </a:r>
            <a:r>
              <a:rPr lang="en-US" altLang="zh-CN" sz="1000" dirty="0">
                <a:solidFill>
                  <a:schemeClr val="accent4">
                    <a:lumMod val="75000"/>
                  </a:schemeClr>
                </a:solidFill>
                <a:latin typeface="楷体" panose="02010609060101010101" pitchFamily="49" charset="-122"/>
                <a:ea typeface="楷体" panose="02010609060101010101" pitchFamily="49" charset="-122"/>
              </a:rPr>
              <a:t>2004</a:t>
            </a:r>
            <a:r>
              <a:rPr lang="zh-CN" altLang="en-US" sz="1000" dirty="0">
                <a:solidFill>
                  <a:schemeClr val="accent4">
                    <a:lumMod val="75000"/>
                  </a:schemeClr>
                </a:solidFill>
                <a:latin typeface="楷体" panose="02010609060101010101" pitchFamily="49" charset="-122"/>
                <a:ea typeface="楷体" panose="02010609060101010101" pitchFamily="49" charset="-122"/>
              </a:rPr>
              <a:t>年峰值下降</a:t>
            </a:r>
            <a:r>
              <a:rPr lang="en-US" altLang="zh-CN" sz="1000" dirty="0">
                <a:solidFill>
                  <a:schemeClr val="accent4">
                    <a:lumMod val="75000"/>
                  </a:schemeClr>
                </a:solidFill>
                <a:latin typeface="楷体" panose="02010609060101010101" pitchFamily="49" charset="-122"/>
                <a:ea typeface="楷体" panose="02010609060101010101" pitchFamily="49" charset="-122"/>
              </a:rPr>
              <a:t>68%</a:t>
            </a:r>
            <a:r>
              <a:rPr lang="zh-CN" altLang="en-US" sz="1000" dirty="0">
                <a:solidFill>
                  <a:schemeClr val="accent4">
                    <a:lumMod val="75000"/>
                  </a:schemeClr>
                </a:solidFill>
                <a:latin typeface="楷体" panose="02010609060101010101" pitchFamily="49" charset="-122"/>
                <a:ea typeface="楷体" panose="02010609060101010101" pitchFamily="49" charset="-122"/>
              </a:rPr>
              <a:t>。</a:t>
            </a:r>
            <a:r>
              <a:rPr lang="en-US" altLang="zh-CN" sz="1000" dirty="0">
                <a:solidFill>
                  <a:schemeClr val="accent4">
                    <a:lumMod val="75000"/>
                  </a:schemeClr>
                </a:solidFill>
                <a:latin typeface="楷体" panose="02010609060101010101" pitchFamily="49" charset="-122"/>
                <a:ea typeface="楷体" panose="02010609060101010101" pitchFamily="49" charset="-122"/>
              </a:rPr>
              <a:t>\n</a:t>
            </a:r>
            <a:r>
              <a:rPr lang="zh-CN" altLang="en-US" sz="1000" dirty="0">
                <a:solidFill>
                  <a:schemeClr val="accent4">
                    <a:lumMod val="75000"/>
                  </a:schemeClr>
                </a:solidFill>
                <a:latin typeface="楷体" panose="02010609060101010101" pitchFamily="49" charset="-122"/>
                <a:ea typeface="楷体" panose="02010609060101010101" pitchFamily="49" charset="-122"/>
              </a:rPr>
              <a:t>预防性医学手段（如</a:t>
            </a:r>
            <a:r>
              <a:rPr lang="en-US" altLang="zh-CN" sz="1000" dirty="0" err="1">
                <a:solidFill>
                  <a:schemeClr val="accent4">
                    <a:lumMod val="75000"/>
                  </a:schemeClr>
                </a:solidFill>
                <a:latin typeface="楷体" panose="02010609060101010101" pitchFamily="49" charset="-122"/>
                <a:ea typeface="楷体" panose="02010609060101010101" pitchFamily="49" charset="-122"/>
              </a:rPr>
              <a:t>PrEP</a:t>
            </a:r>
            <a:r>
              <a:rPr lang="zh-CN" altLang="en-US" sz="1000" dirty="0">
                <a:solidFill>
                  <a:schemeClr val="accent4">
                    <a:lumMod val="75000"/>
                  </a:schemeClr>
                </a:solidFill>
                <a:latin typeface="楷体" panose="02010609060101010101" pitchFamily="49" charset="-122"/>
                <a:ea typeface="楷体" panose="02010609060101010101" pitchFamily="49" charset="-122"/>
              </a:rPr>
              <a:t>）在高风险人群中有效阻断新发感染，凸显医学主导作用 （</a:t>
            </a:r>
            <a:r>
              <a:rPr lang="en-US" altLang="zh-CN" sz="1000" dirty="0">
                <a:solidFill>
                  <a:schemeClr val="accent4">
                    <a:lumMod val="75000"/>
                  </a:schemeClr>
                </a:solidFill>
                <a:latin typeface="楷体" panose="02010609060101010101" pitchFamily="49" charset="-122"/>
                <a:ea typeface="楷体" panose="02010609060101010101" pitchFamily="49" charset="-122"/>
              </a:rPr>
              <a:t>San Francisco Department of Public Health, HIV Epidemiology Annual Report 2018</a:t>
            </a:r>
            <a:r>
              <a:rPr lang="zh-CN" altLang="en-US" sz="1000" dirty="0">
                <a:solidFill>
                  <a:schemeClr val="accent4">
                    <a:lumMod val="75000"/>
                  </a:schemeClr>
                </a:solidFill>
                <a:latin typeface="楷体" panose="02010609060101010101" pitchFamily="49" charset="-122"/>
                <a:ea typeface="楷体" panose="02010609060101010101" pitchFamily="49" charset="-122"/>
              </a:rPr>
              <a:t>）</a:t>
            </a:r>
            <a:r>
              <a:rPr lang="en-US" altLang="zh-CN" sz="1000" dirty="0">
                <a:solidFill>
                  <a:schemeClr val="accent4">
                    <a:lumMod val="75000"/>
                  </a:schemeClr>
                </a:solidFill>
                <a:latin typeface="楷体" panose="02010609060101010101" pitchFamily="49" charset="-122"/>
                <a:ea typeface="楷体" panose="02010609060101010101" pitchFamily="49" charset="-122"/>
              </a:rPr>
              <a:t>2012</a:t>
            </a:r>
            <a:r>
              <a:rPr lang="zh-CN" altLang="en-US" sz="1000" dirty="0">
                <a:solidFill>
                  <a:schemeClr val="accent4">
                    <a:lumMod val="75000"/>
                  </a:schemeClr>
                </a:solidFill>
                <a:latin typeface="楷体" panose="02010609060101010101" pitchFamily="49" charset="-122"/>
                <a:ea typeface="楷体" panose="02010609060101010101" pitchFamily="49" charset="-122"/>
              </a:rPr>
              <a:t>年，美国</a:t>
            </a:r>
            <a:r>
              <a:rPr lang="en-US" altLang="zh-CN" sz="1000" dirty="0">
                <a:solidFill>
                  <a:schemeClr val="accent4">
                    <a:lumMod val="75000"/>
                  </a:schemeClr>
                </a:solidFill>
                <a:latin typeface="楷体" panose="02010609060101010101" pitchFamily="49" charset="-122"/>
                <a:ea typeface="楷体" panose="02010609060101010101" pitchFamily="49" charset="-122"/>
              </a:rPr>
              <a:t>FDA</a:t>
            </a:r>
            <a:r>
              <a:rPr lang="zh-CN" altLang="en-US" sz="1000" dirty="0">
                <a:solidFill>
                  <a:schemeClr val="accent4">
                    <a:lumMod val="75000"/>
                  </a:schemeClr>
                </a:solidFill>
                <a:latin typeface="楷体" panose="02010609060101010101" pitchFamily="49" charset="-122"/>
                <a:ea typeface="楷体" panose="02010609060101010101" pitchFamily="49" charset="-122"/>
              </a:rPr>
              <a:t>批准</a:t>
            </a:r>
            <a:r>
              <a:rPr lang="en-US" altLang="zh-CN" sz="1000" dirty="0">
                <a:solidFill>
                  <a:schemeClr val="accent4">
                    <a:lumMod val="75000"/>
                  </a:schemeClr>
                </a:solidFill>
                <a:latin typeface="楷体" panose="02010609060101010101" pitchFamily="49" charset="-122"/>
                <a:ea typeface="楷体" panose="02010609060101010101" pitchFamily="49" charset="-122"/>
              </a:rPr>
              <a:t>Truvada</a:t>
            </a:r>
            <a:r>
              <a:rPr lang="zh-CN" altLang="en-US" sz="1000" dirty="0">
                <a:solidFill>
                  <a:schemeClr val="accent4">
                    <a:lumMod val="75000"/>
                  </a:schemeClr>
                </a:solidFill>
                <a:latin typeface="楷体" panose="02010609060101010101" pitchFamily="49" charset="-122"/>
                <a:ea typeface="楷体" panose="02010609060101010101" pitchFamily="49" charset="-122"/>
              </a:rPr>
              <a:t>用于</a:t>
            </a:r>
            <a:r>
              <a:rPr lang="en-US" altLang="zh-CN" sz="1000" dirty="0" err="1">
                <a:solidFill>
                  <a:schemeClr val="accent4">
                    <a:lumMod val="75000"/>
                  </a:schemeClr>
                </a:solidFill>
                <a:latin typeface="楷体" panose="02010609060101010101" pitchFamily="49" charset="-122"/>
                <a:ea typeface="楷体" panose="02010609060101010101" pitchFamily="49" charset="-122"/>
              </a:rPr>
              <a:t>PrEP</a:t>
            </a:r>
            <a:r>
              <a:rPr lang="zh-CN" altLang="en-US" sz="1000" dirty="0">
                <a:solidFill>
                  <a:schemeClr val="accent4">
                    <a:lumMod val="75000"/>
                  </a:schemeClr>
                </a:solidFill>
                <a:latin typeface="楷体" panose="02010609060101010101" pitchFamily="49" charset="-122"/>
                <a:ea typeface="楷体" panose="02010609060101010101" pitchFamily="49" charset="-122"/>
              </a:rPr>
              <a:t>；旧金山公共卫生局数据显示，</a:t>
            </a:r>
            <a:r>
              <a:rPr lang="en-US" altLang="zh-CN" sz="1000" dirty="0">
                <a:solidFill>
                  <a:schemeClr val="accent4">
                    <a:lumMod val="75000"/>
                  </a:schemeClr>
                </a:solidFill>
                <a:latin typeface="楷体" panose="02010609060101010101" pitchFamily="49" charset="-122"/>
                <a:ea typeface="楷体" panose="02010609060101010101" pitchFamily="49" charset="-122"/>
              </a:rPr>
              <a:t>2013–2018</a:t>
            </a:r>
            <a:r>
              <a:rPr lang="zh-CN" altLang="en-US" sz="1000" dirty="0">
                <a:solidFill>
                  <a:schemeClr val="accent4">
                    <a:lumMod val="75000"/>
                  </a:schemeClr>
                </a:solidFill>
                <a:latin typeface="楷体" panose="02010609060101010101" pitchFamily="49" charset="-122"/>
                <a:ea typeface="楷体" panose="02010609060101010101" pitchFamily="49" charset="-122"/>
              </a:rPr>
              <a:t>年当地新发</a:t>
            </a:r>
            <a:r>
              <a:rPr lang="en-US" altLang="zh-CN" sz="1000" dirty="0">
                <a:solidFill>
                  <a:schemeClr val="accent4">
                    <a:lumMod val="75000"/>
                  </a:schemeClr>
                </a:solidFill>
                <a:latin typeface="楷体" panose="02010609060101010101" pitchFamily="49" charset="-122"/>
                <a:ea typeface="楷体" panose="02010609060101010101" pitchFamily="49" charset="-122"/>
              </a:rPr>
              <a:t>HIV</a:t>
            </a:r>
            <a:r>
              <a:rPr lang="zh-CN" altLang="en-US" sz="1000" dirty="0">
                <a:solidFill>
                  <a:schemeClr val="accent4">
                    <a:lumMod val="75000"/>
                  </a:schemeClr>
                </a:solidFill>
                <a:latin typeface="楷体" panose="02010609060101010101" pitchFamily="49" charset="-122"/>
                <a:ea typeface="楷体" panose="02010609060101010101" pitchFamily="49" charset="-122"/>
              </a:rPr>
              <a:t>感染下降</a:t>
            </a:r>
            <a:r>
              <a:rPr lang="en-US" altLang="zh-CN" sz="1000" dirty="0">
                <a:solidFill>
                  <a:schemeClr val="accent4">
                    <a:lumMod val="75000"/>
                  </a:schemeClr>
                </a:solidFill>
                <a:latin typeface="楷体" panose="02010609060101010101" pitchFamily="49" charset="-122"/>
                <a:ea typeface="楷体" panose="02010609060101010101" pitchFamily="49" charset="-122"/>
              </a:rPr>
              <a:t>71%</a:t>
            </a:r>
            <a:r>
              <a:rPr lang="zh-CN" altLang="en-US" sz="1000" dirty="0">
                <a:solidFill>
                  <a:schemeClr val="accent4">
                    <a:lumMod val="75000"/>
                  </a:schemeClr>
                </a:solidFill>
                <a:latin typeface="楷体" panose="02010609060101010101" pitchFamily="49" charset="-122"/>
                <a:ea typeface="楷体" panose="02010609060101010101" pitchFamily="49" charset="-122"/>
              </a:rPr>
              <a:t>，同期</a:t>
            </a:r>
            <a:r>
              <a:rPr lang="en-US" altLang="zh-CN" sz="1000" dirty="0" err="1">
                <a:solidFill>
                  <a:schemeClr val="accent4">
                    <a:lumMod val="75000"/>
                  </a:schemeClr>
                </a:solidFill>
                <a:latin typeface="楷体" panose="02010609060101010101" pitchFamily="49" charset="-122"/>
                <a:ea typeface="楷体" panose="02010609060101010101" pitchFamily="49" charset="-122"/>
              </a:rPr>
              <a:t>PrEP</a:t>
            </a:r>
            <a:r>
              <a:rPr lang="zh-CN" altLang="en-US" sz="1000" dirty="0">
                <a:solidFill>
                  <a:schemeClr val="accent4">
                    <a:lumMod val="75000"/>
                  </a:schemeClr>
                </a:solidFill>
                <a:latin typeface="楷体" panose="02010609060101010101" pitchFamily="49" charset="-122"/>
                <a:ea typeface="楷体" panose="02010609060101010101" pitchFamily="49" charset="-122"/>
              </a:rPr>
              <a:t>使用率从不足</a:t>
            </a:r>
            <a:r>
              <a:rPr lang="en-US" altLang="zh-CN" sz="1000" dirty="0">
                <a:solidFill>
                  <a:schemeClr val="accent4">
                    <a:lumMod val="75000"/>
                  </a:schemeClr>
                </a:solidFill>
                <a:latin typeface="楷体" panose="02010609060101010101" pitchFamily="49" charset="-122"/>
                <a:ea typeface="楷体" panose="02010609060101010101" pitchFamily="49" charset="-122"/>
              </a:rPr>
              <a:t>10%</a:t>
            </a:r>
            <a:r>
              <a:rPr lang="zh-CN" altLang="en-US" sz="1000" dirty="0">
                <a:solidFill>
                  <a:schemeClr val="accent4">
                    <a:lumMod val="75000"/>
                  </a:schemeClr>
                </a:solidFill>
                <a:latin typeface="楷体" panose="02010609060101010101" pitchFamily="49" charset="-122"/>
                <a:ea typeface="楷体" panose="02010609060101010101" pitchFamily="49" charset="-122"/>
              </a:rPr>
              <a:t>升至超</a:t>
            </a:r>
            <a:r>
              <a:rPr lang="en-US" altLang="zh-CN" sz="1000" dirty="0">
                <a:solidFill>
                  <a:schemeClr val="accent4">
                    <a:lumMod val="75000"/>
                  </a:schemeClr>
                </a:solidFill>
                <a:latin typeface="楷体" panose="02010609060101010101" pitchFamily="49" charset="-122"/>
                <a:ea typeface="楷体" panose="02010609060101010101" pitchFamily="49" charset="-122"/>
              </a:rPr>
              <a:t>50%</a:t>
            </a:r>
            <a:r>
              <a:rPr lang="zh-CN" altLang="en-US" sz="1000" dirty="0">
                <a:solidFill>
                  <a:schemeClr val="accent4">
                    <a:lumMod val="75000"/>
                  </a:schemeClr>
                </a:solidFill>
                <a:latin typeface="楷体" panose="02010609060101010101" pitchFamily="49" charset="-122"/>
                <a:ea typeface="楷体" panose="02010609060101010101" pitchFamily="49" charset="-122"/>
              </a:rPr>
              <a:t>。</a:t>
            </a:r>
            <a:r>
              <a:rPr lang="en-US" altLang="zh-CN" sz="1000" dirty="0">
                <a:solidFill>
                  <a:schemeClr val="accent4">
                    <a:lumMod val="75000"/>
                  </a:schemeClr>
                </a:solidFill>
                <a:latin typeface="楷体" panose="02010609060101010101" pitchFamily="49" charset="-122"/>
                <a:ea typeface="楷体" panose="02010609060101010101" pitchFamily="49" charset="-122"/>
              </a:rPr>
              <a:t>"}</a:t>
            </a:r>
          </a:p>
          <a:p>
            <a:endParaRPr lang="en-US" altLang="zh-CN" sz="800" dirty="0">
              <a:solidFill>
                <a:schemeClr val="accent4">
                  <a:lumMod val="75000"/>
                </a:schemeClr>
              </a:solidFill>
              <a:latin typeface="楷体" panose="02010609060101010101" pitchFamily="49" charset="-122"/>
              <a:ea typeface="楷体" panose="02010609060101010101" pitchFamily="49" charset="-122"/>
            </a:endParaRPr>
          </a:p>
        </p:txBody>
      </p:sp>
      <p:sp>
        <p:nvSpPr>
          <p:cNvPr id="14" name="文本框 13">
            <a:extLst>
              <a:ext uri="{FF2B5EF4-FFF2-40B4-BE49-F238E27FC236}">
                <a16:creationId xmlns:a16="http://schemas.microsoft.com/office/drawing/2014/main" id="{D3D08731-8816-1E49-D859-2FCCA3BB0326}"/>
              </a:ext>
            </a:extLst>
          </p:cNvPr>
          <p:cNvSpPr txBox="1"/>
          <p:nvPr/>
        </p:nvSpPr>
        <p:spPr>
          <a:xfrm>
            <a:off x="4397023" y="2162351"/>
            <a:ext cx="3529393" cy="3293209"/>
          </a:xfrm>
          <a:prstGeom prst="rect">
            <a:avLst/>
          </a:prstGeom>
          <a:solidFill>
            <a:schemeClr val="bg2">
              <a:lumMod val="95000"/>
            </a:schemeClr>
          </a:solidFill>
        </p:spPr>
        <p:txBody>
          <a:bodyPr wrap="square" rtlCol="0">
            <a:spAutoFit/>
          </a:bodyPr>
          <a:lstStyle/>
          <a:p>
            <a:pPr lvl="0" eaLnBrk="0" fontAlgn="base" hangingPunct="0">
              <a:spcBef>
                <a:spcPct val="0"/>
              </a:spcBef>
              <a:spcAft>
                <a:spcPct val="0"/>
              </a:spcAft>
            </a:pPr>
            <a:r>
              <a:rPr lang="zh-CN" altLang="zh-CN" sz="1000" dirty="0">
                <a:solidFill>
                  <a:schemeClr val="accent5">
                    <a:lumMod val="50000"/>
                  </a:schemeClr>
                </a:solidFill>
                <a:latin typeface="楷体" panose="02010609060101010101" pitchFamily="49" charset="-122"/>
                <a:ea typeface="楷体" panose="02010609060101010101" pitchFamily="49" charset="-122"/>
              </a:rPr>
              <a:t>{</a:t>
            </a:r>
            <a:r>
              <a:rPr lang="zh-CN" altLang="zh-CN" sz="1000" dirty="0">
                <a:solidFill>
                  <a:srgbClr val="FF0000"/>
                </a:solidFill>
                <a:latin typeface="楷体" panose="02010609060101010101" pitchFamily="49" charset="-122"/>
                <a:ea typeface="楷体" panose="02010609060101010101" pitchFamily="49" charset="-122"/>
              </a:rPr>
              <a:t>“type”</a:t>
            </a:r>
            <a:r>
              <a:rPr lang="zh-CN" altLang="zh-CN" sz="1000" dirty="0">
                <a:solidFill>
                  <a:schemeClr val="accent5">
                    <a:lumMod val="50000"/>
                  </a:schemeClr>
                </a:solidFill>
                <a:latin typeface="楷体" panose="02010609060101010101" pitchFamily="49" charset="-122"/>
                <a:ea typeface="楷体" panose="02010609060101010101" pitchFamily="49" charset="-122"/>
              </a:rPr>
              <a:t>: “rebuttal”, </a:t>
            </a:r>
            <a:r>
              <a:rPr lang="zh-CN" altLang="zh-CN" sz="1000" dirty="0">
                <a:solidFill>
                  <a:srgbClr val="FF0000"/>
                </a:solidFill>
                <a:latin typeface="楷体" panose="02010609060101010101" pitchFamily="49" charset="-122"/>
                <a:ea typeface="楷体" panose="02010609060101010101" pitchFamily="49" charset="-122"/>
              </a:rPr>
              <a:t>“instruction”</a:t>
            </a:r>
            <a:r>
              <a:rPr lang="zh-CN" altLang="zh-CN" sz="1000" dirty="0">
                <a:solidFill>
                  <a:schemeClr val="accent5">
                    <a:lumMod val="50000"/>
                  </a:schemeClr>
                </a:solidFill>
                <a:latin typeface="楷体" panose="02010609060101010101" pitchFamily="49" charset="-122"/>
                <a:ea typeface="楷体" panose="02010609060101010101" pitchFamily="49" charset="-122"/>
              </a:rPr>
              <a:t>: “你是一位辩论赛的辩手。请分析对方的观点，结合我方立论，对其逻辑漏洞或价值缺陷进行有力的反驳。”, </a:t>
            </a:r>
            <a:r>
              <a:rPr lang="zh-CN" altLang="zh-CN" sz="1000" dirty="0">
                <a:solidFill>
                  <a:srgbClr val="FF0000"/>
                </a:solidFill>
                <a:latin typeface="楷体" panose="02010609060101010101" pitchFamily="49" charset="-122"/>
                <a:ea typeface="楷体" panose="02010609060101010101" pitchFamily="49" charset="-122"/>
              </a:rPr>
              <a:t>“input”</a:t>
            </a:r>
            <a:r>
              <a:rPr lang="zh-CN" altLang="zh-CN" sz="1000" dirty="0">
                <a:solidFill>
                  <a:schemeClr val="accent5">
                    <a:lumMod val="50000"/>
                  </a:schemeClr>
                </a:solidFill>
                <a:latin typeface="楷体" panose="02010609060101010101" pitchFamily="49" charset="-122"/>
                <a:ea typeface="楷体" panose="02010609060101010101" pitchFamily="49" charset="-122"/>
              </a:rPr>
              <a:t>: {“topic”: “程序正义比实体正义更重要”, “my_stance”: “正方”, “my_opening_statement”: “主席，评委，各位好。\n开宗明义，我方认为，所谓“程序正义”，是实现正义的唯一可见、可依循、可预期的路径与保障机制；</a:t>
            </a:r>
            <a:r>
              <a:rPr lang="en-US" altLang="zh-CN" sz="1000" dirty="0">
                <a:solidFill>
                  <a:schemeClr val="accent5">
                    <a:lumMod val="50000"/>
                  </a:schemeClr>
                </a:solidFill>
                <a:latin typeface="楷体" panose="02010609060101010101" pitchFamily="49" charset="-122"/>
                <a:ea typeface="楷体" panose="02010609060101010101" pitchFamily="49" charset="-122"/>
              </a:rPr>
              <a:t>……</a:t>
            </a:r>
            <a:r>
              <a:rPr lang="zh-CN" altLang="zh-CN" sz="1000" dirty="0">
                <a:solidFill>
                  <a:schemeClr val="accent5">
                    <a:lumMod val="50000"/>
                  </a:schemeClr>
                </a:solidFill>
                <a:latin typeface="楷体" panose="02010609060101010101" pitchFamily="49" charset="-122"/>
                <a:ea typeface="楷体" panose="02010609060101010101" pitchFamily="49" charset="-122"/>
              </a:rPr>
              <a:t>”, “opponent_speech”: “主席，各位评委，对方辩友，大家好。\n开宗明义，我方认为，“程序正义”是指法律制度运行中遵循的**形式规则与操作规范**，</a:t>
            </a:r>
            <a:r>
              <a:rPr lang="en-US" altLang="zh-CN" sz="1000" dirty="0">
                <a:solidFill>
                  <a:schemeClr val="accent5">
                    <a:lumMod val="50000"/>
                  </a:schemeClr>
                </a:solidFill>
                <a:latin typeface="楷体" panose="02010609060101010101" pitchFamily="49" charset="-122"/>
                <a:ea typeface="楷体" panose="02010609060101010101" pitchFamily="49" charset="-122"/>
              </a:rPr>
              <a:t>……</a:t>
            </a:r>
            <a:r>
              <a:rPr lang="zh-CN" altLang="zh-CN" sz="1000" dirty="0">
                <a:solidFill>
                  <a:schemeClr val="accent5">
                    <a:lumMod val="50000"/>
                  </a:schemeClr>
                </a:solidFill>
                <a:latin typeface="楷体" panose="02010609060101010101" pitchFamily="49" charset="-122"/>
                <a:ea typeface="楷体" panose="02010609060101010101" pitchFamily="49" charset="-122"/>
              </a:rPr>
              <a:t>”}, </a:t>
            </a:r>
            <a:r>
              <a:rPr lang="zh-CN" altLang="zh-CN" sz="1000" dirty="0">
                <a:solidFill>
                  <a:srgbClr val="FF0000"/>
                </a:solidFill>
                <a:latin typeface="楷体" panose="02010609060101010101" pitchFamily="49" charset="-122"/>
                <a:ea typeface="楷体" panose="02010609060101010101" pitchFamily="49" charset="-122"/>
              </a:rPr>
              <a:t>“output”</a:t>
            </a:r>
            <a:r>
              <a:rPr lang="zh-CN" altLang="zh-CN" sz="1000" dirty="0">
                <a:solidFill>
                  <a:schemeClr val="accent5">
                    <a:lumMod val="50000"/>
                  </a:schemeClr>
                </a:solidFill>
                <a:latin typeface="楷体" panose="02010609060101010101" pitchFamily="49" charset="-122"/>
                <a:ea typeface="楷体" panose="02010609060101010101" pitchFamily="49" charset="-122"/>
              </a:rPr>
              <a:t>: {</a:t>
            </a:r>
            <a:r>
              <a:rPr lang="zh-CN" altLang="zh-CN" sz="1000" dirty="0">
                <a:solidFill>
                  <a:schemeClr val="accent5">
                    <a:lumMod val="50000"/>
                  </a:schemeClr>
                </a:solidFill>
                <a:highlight>
                  <a:srgbClr val="FFFF00"/>
                </a:highlight>
                <a:latin typeface="楷体" panose="02010609060101010101" pitchFamily="49" charset="-122"/>
                <a:ea typeface="楷体" panose="02010609060101010101" pitchFamily="49" charset="-122"/>
              </a:rPr>
              <a:t>“cot”</a:t>
            </a:r>
            <a:r>
              <a:rPr lang="zh-CN" altLang="zh-CN" sz="1000" dirty="0">
                <a:solidFill>
                  <a:schemeClr val="accent5">
                    <a:lumMod val="50000"/>
                  </a:schemeClr>
                </a:solidFill>
                <a:latin typeface="楷体" panose="02010609060101010101" pitchFamily="49" charset="-122"/>
                <a:ea typeface="楷体" panose="02010609060101010101" pitchFamily="49" charset="-122"/>
              </a:rPr>
              <a:t>: “1. [靶点锁定]: 对方核心观点是“实体正义是目的，程序正义是手段。手段的重要性，绝不能超越其所服务的目的。”\n2. [逻辑评估]: 对方逻辑看似自洽，但其底层假设（Premise）存在致命缺陷： [武器选择]</a:t>
            </a:r>
            <a:r>
              <a:rPr lang="en-US" altLang="zh-CN" sz="1000" dirty="0">
                <a:solidFill>
                  <a:schemeClr val="accent5">
                    <a:lumMod val="50000"/>
                  </a:schemeClr>
                </a:solidFill>
                <a:latin typeface="楷体" panose="02010609060101010101" pitchFamily="49" charset="-122"/>
                <a:ea typeface="楷体" panose="02010609060101010101" pitchFamily="49" charset="-122"/>
              </a:rPr>
              <a:t>…</a:t>
            </a:r>
            <a:r>
              <a:rPr lang="zh-CN" altLang="zh-CN" sz="1000" dirty="0">
                <a:solidFill>
                  <a:schemeClr val="accent5">
                    <a:lumMod val="50000"/>
                  </a:schemeClr>
                </a:solidFill>
                <a:latin typeface="楷体" panose="02010609060101010101" pitchFamily="49" charset="-122"/>
                <a:ea typeface="楷体" panose="02010609060101010101" pitchFamily="49" charset="-122"/>
              </a:rPr>
              <a:t> [回扣立论]</a:t>
            </a:r>
            <a:r>
              <a:rPr lang="en-US" altLang="zh-CN" sz="1000" dirty="0">
                <a:solidFill>
                  <a:schemeClr val="accent5">
                    <a:lumMod val="50000"/>
                  </a:schemeClr>
                </a:solidFill>
                <a:latin typeface="楷体" panose="02010609060101010101" pitchFamily="49" charset="-122"/>
                <a:ea typeface="楷体" panose="02010609060101010101" pitchFamily="49" charset="-122"/>
              </a:rPr>
              <a:t>…</a:t>
            </a:r>
            <a:r>
              <a:rPr lang="zh-CN" altLang="zh-CN" sz="1000" dirty="0">
                <a:solidFill>
                  <a:schemeClr val="accent5">
                    <a:lumMod val="50000"/>
                  </a:schemeClr>
                </a:solidFill>
                <a:latin typeface="楷体" panose="02010609060101010101" pitchFamily="49" charset="-122"/>
                <a:ea typeface="楷体" panose="02010609060101010101" pitchFamily="49" charset="-122"/>
              </a:rPr>
              <a:t> ”, </a:t>
            </a:r>
            <a:r>
              <a:rPr lang="zh-CN" altLang="zh-CN" sz="1000" dirty="0">
                <a:solidFill>
                  <a:schemeClr val="accent5">
                    <a:lumMod val="50000"/>
                  </a:schemeClr>
                </a:solidFill>
                <a:highlight>
                  <a:srgbClr val="FFFF00"/>
                </a:highlight>
                <a:latin typeface="楷体" panose="02010609060101010101" pitchFamily="49" charset="-122"/>
                <a:ea typeface="楷体" panose="02010609060101010101" pitchFamily="49" charset="-122"/>
              </a:rPr>
              <a:t>“answer”</a:t>
            </a:r>
            <a:r>
              <a:rPr lang="zh-CN" altLang="zh-CN" sz="1000" dirty="0">
                <a:solidFill>
                  <a:schemeClr val="accent5">
                    <a:lumMod val="50000"/>
                  </a:schemeClr>
                </a:solidFill>
                <a:latin typeface="楷体" panose="02010609060101010101" pitchFamily="49" charset="-122"/>
                <a:ea typeface="楷体" panose="02010609060101010101" pitchFamily="49" charset="-122"/>
              </a:rPr>
              <a:t>: “感谢对方辩友。对方将程序与实体比作手段与目的，听起来无比清晰，但这个比喻恰恰偷换了一个最核心的问题：在程序这把尺子丈量之前，谁有权宣称自己看到了那个唯一的、正确的“目的”？</a:t>
            </a:r>
            <a:r>
              <a:rPr lang="en-US" altLang="zh-CN" sz="1000" dirty="0">
                <a:solidFill>
                  <a:schemeClr val="accent5">
                    <a:lumMod val="50000"/>
                  </a:schemeClr>
                </a:solidFill>
                <a:latin typeface="楷体" panose="02010609060101010101" pitchFamily="49" charset="-122"/>
                <a:ea typeface="楷体" panose="02010609060101010101" pitchFamily="49" charset="-122"/>
              </a:rPr>
              <a:t>……</a:t>
            </a:r>
            <a:r>
              <a:rPr lang="zh-CN" altLang="zh-CN" sz="1000" dirty="0">
                <a:solidFill>
                  <a:schemeClr val="accent5">
                    <a:lumMod val="50000"/>
                  </a:schemeClr>
                </a:solidFill>
                <a:latin typeface="楷体" panose="02010609060101010101" pitchFamily="49" charset="-122"/>
                <a:ea typeface="楷体" panose="02010609060101010101" pitchFamily="49" charset="-122"/>
              </a:rPr>
              <a:t>因此，坚守程序，才是守护我们社会通往正义的唯一可见、可预期的道路。"</a:t>
            </a:r>
          </a:p>
          <a:p>
            <a:endParaRPr lang="en-US" altLang="zh-CN" sz="800" dirty="0">
              <a:solidFill>
                <a:schemeClr val="accent5">
                  <a:lumMod val="50000"/>
                </a:schemeClr>
              </a:solidFill>
              <a:latin typeface="楷体" panose="02010609060101010101" pitchFamily="49" charset="-122"/>
              <a:ea typeface="楷体" panose="02010609060101010101" pitchFamily="49" charset="-122"/>
            </a:endParaRPr>
          </a:p>
        </p:txBody>
      </p:sp>
      <p:sp>
        <p:nvSpPr>
          <p:cNvPr id="17" name="文本框 16">
            <a:extLst>
              <a:ext uri="{FF2B5EF4-FFF2-40B4-BE49-F238E27FC236}">
                <a16:creationId xmlns:a16="http://schemas.microsoft.com/office/drawing/2014/main" id="{94CF7BC0-51F3-9D1A-17CD-9ADD04CB5975}"/>
              </a:ext>
            </a:extLst>
          </p:cNvPr>
          <p:cNvSpPr txBox="1"/>
          <p:nvPr/>
        </p:nvSpPr>
        <p:spPr>
          <a:xfrm>
            <a:off x="8207508" y="2162351"/>
            <a:ext cx="3529393" cy="3785652"/>
          </a:xfrm>
          <a:prstGeom prst="rect">
            <a:avLst/>
          </a:prstGeom>
          <a:solidFill>
            <a:schemeClr val="bg2">
              <a:lumMod val="95000"/>
            </a:schemeClr>
          </a:solidFill>
        </p:spPr>
        <p:txBody>
          <a:bodyPr wrap="square" rtlCol="0">
            <a:spAutoFit/>
          </a:bodyPr>
          <a:lstStyle/>
          <a:p>
            <a:pPr lvl="0" eaLnBrk="0" fontAlgn="base" hangingPunct="0">
              <a:spcBef>
                <a:spcPct val="0"/>
              </a:spcBef>
              <a:spcAft>
                <a:spcPct val="0"/>
              </a:spcAft>
            </a:pPr>
            <a:r>
              <a:rPr lang="zh-CN" altLang="zh-CN" sz="1000" dirty="0">
                <a:solidFill>
                  <a:schemeClr val="accent4">
                    <a:lumMod val="75000"/>
                  </a:schemeClr>
                </a:solidFill>
                <a:latin typeface="楷体" panose="02010609060101010101" pitchFamily="49" charset="-122"/>
                <a:ea typeface="楷体" panose="02010609060101010101" pitchFamily="49" charset="-122"/>
              </a:rPr>
              <a:t>{</a:t>
            </a:r>
            <a:r>
              <a:rPr lang="zh-CN" altLang="zh-CN" sz="1000" dirty="0">
                <a:solidFill>
                  <a:srgbClr val="FF0000"/>
                </a:solidFill>
                <a:latin typeface="楷体" panose="02010609060101010101" pitchFamily="49" charset="-122"/>
                <a:ea typeface="楷体" panose="02010609060101010101" pitchFamily="49" charset="-122"/>
              </a:rPr>
              <a:t>“instruction”</a:t>
            </a:r>
            <a:r>
              <a:rPr lang="zh-CN" altLang="zh-CN" sz="1000" dirty="0">
                <a:solidFill>
                  <a:schemeClr val="accent4">
                    <a:lumMod val="75000"/>
                  </a:schemeClr>
                </a:solidFill>
                <a:latin typeface="楷体" panose="02010609060101010101" pitchFamily="49" charset="-122"/>
                <a:ea typeface="楷体" panose="02010609060101010101" pitchFamily="49" charset="-122"/>
              </a:rPr>
              <a:t>: “你是一位逻辑学教授。请分析以下辩论片段中存在的逻辑谬误，并给出详细的诊断与修正报告。”, </a:t>
            </a:r>
            <a:r>
              <a:rPr lang="zh-CN" altLang="zh-CN" sz="1000" dirty="0">
                <a:solidFill>
                  <a:srgbClr val="FF0000"/>
                </a:solidFill>
                <a:latin typeface="楷体" panose="02010609060101010101" pitchFamily="49" charset="-122"/>
                <a:ea typeface="楷体" panose="02010609060101010101" pitchFamily="49" charset="-122"/>
              </a:rPr>
              <a:t>“input”</a:t>
            </a:r>
            <a:r>
              <a:rPr lang="zh-CN" altLang="zh-CN" sz="1000" dirty="0">
                <a:solidFill>
                  <a:schemeClr val="accent4">
                    <a:lumMod val="75000"/>
                  </a:schemeClr>
                </a:solidFill>
                <a:latin typeface="楷体" panose="02010609060101010101" pitchFamily="49" charset="-122"/>
                <a:ea typeface="楷体" panose="02010609060101010101" pitchFamily="49" charset="-122"/>
              </a:rPr>
              <a:t>: “对方辩友信誓旦旦地宣称中美合作能够促进全球稳定，这简直是天大的笑话！</a:t>
            </a:r>
            <a:r>
              <a:rPr lang="en-US" altLang="zh-CN" sz="1000" dirty="0">
                <a:solidFill>
                  <a:schemeClr val="accent4">
                    <a:lumMod val="75000"/>
                  </a:schemeClr>
                </a:solidFill>
                <a:latin typeface="楷体" panose="02010609060101010101" pitchFamily="49" charset="-122"/>
                <a:ea typeface="楷体" panose="02010609060101010101" pitchFamily="49" charset="-122"/>
              </a:rPr>
              <a:t>……</a:t>
            </a:r>
            <a:r>
              <a:rPr lang="zh-CN" altLang="en-US" sz="1000" dirty="0">
                <a:solidFill>
                  <a:schemeClr val="accent4">
                    <a:lumMod val="75000"/>
                  </a:schemeClr>
                </a:solidFill>
                <a:latin typeface="楷体" panose="02010609060101010101" pitchFamily="49" charset="-122"/>
                <a:ea typeface="楷体" panose="02010609060101010101" pitchFamily="49" charset="-122"/>
              </a:rPr>
              <a:t> </a:t>
            </a:r>
            <a:r>
              <a:rPr lang="zh-CN" altLang="zh-CN" sz="1000" dirty="0">
                <a:solidFill>
                  <a:schemeClr val="accent4">
                    <a:lumMod val="75000"/>
                  </a:schemeClr>
                </a:solidFill>
                <a:latin typeface="楷体" panose="02010609060101010101" pitchFamily="49" charset="-122"/>
                <a:ea typeface="楷体" panose="02010609060101010101" pitchFamily="49" charset="-122"/>
              </a:rPr>
              <a:t>我们反方认为，鉴于美国过去那种自私自利的记录，它的‘合作’根本不可信，反而会为全球稳定带来更大的风险。", </a:t>
            </a:r>
            <a:r>
              <a:rPr lang="zh-CN" altLang="zh-CN" sz="1000" dirty="0">
                <a:solidFill>
                  <a:srgbClr val="FF0000"/>
                </a:solidFill>
                <a:latin typeface="楷体" panose="02010609060101010101" pitchFamily="49" charset="-122"/>
                <a:ea typeface="楷体" panose="02010609060101010101" pitchFamily="49" charset="-122"/>
              </a:rPr>
              <a:t>"output"</a:t>
            </a:r>
            <a:r>
              <a:rPr lang="zh-CN" altLang="zh-CN" sz="1000" dirty="0">
                <a:solidFill>
                  <a:schemeClr val="accent4">
                    <a:lumMod val="75000"/>
                  </a:schemeClr>
                </a:solidFill>
                <a:latin typeface="楷体" panose="02010609060101010101" pitchFamily="49" charset="-122"/>
                <a:ea typeface="楷体" panose="02010609060101010101" pitchFamily="49" charset="-122"/>
              </a:rPr>
              <a:t>: "【谬误诊断】该发言犯了典型的</a:t>
            </a:r>
            <a:r>
              <a:rPr lang="zh-CN" altLang="zh-CN" sz="1000" dirty="0">
                <a:solidFill>
                  <a:schemeClr val="accent4">
                    <a:lumMod val="75000"/>
                  </a:schemeClr>
                </a:solidFill>
                <a:highlight>
                  <a:srgbClr val="FFFF00"/>
                </a:highlight>
                <a:latin typeface="楷体" panose="02010609060101010101" pitchFamily="49" charset="-122"/>
                <a:ea typeface="楷体" panose="02010609060101010101" pitchFamily="49" charset="-122"/>
              </a:rPr>
              <a:t>【诉诸伪善 (Tu Quoque)】</a:t>
            </a:r>
            <a:r>
              <a:rPr lang="zh-CN" altLang="zh-CN" sz="1000" dirty="0">
                <a:solidFill>
                  <a:schemeClr val="accent4">
                    <a:lumMod val="75000"/>
                  </a:schemeClr>
                </a:solidFill>
                <a:latin typeface="楷体" panose="02010609060101010101" pitchFamily="49" charset="-122"/>
                <a:ea typeface="楷体" panose="02010609060101010101" pitchFamily="49" charset="-122"/>
              </a:rPr>
              <a:t>谬误。核心论证句为：‘美国自己曾经也退出了《巴黎协定》...他们这种行为，和我们指责中国在某些地区制造不稳定有什么本质区别？’</a:t>
            </a:r>
            <a:r>
              <a:rPr lang="zh-CN" altLang="zh-CN" sz="1000" dirty="0">
                <a:solidFill>
                  <a:schemeClr val="accent4">
                    <a:lumMod val="75000"/>
                  </a:schemeClr>
                </a:solidFill>
                <a:highlight>
                  <a:srgbClr val="FFFF00"/>
                </a:highlight>
                <a:latin typeface="楷体" panose="02010609060101010101" pitchFamily="49" charset="-122"/>
                <a:ea typeface="楷体" panose="02010609060101010101" pitchFamily="49" charset="-122"/>
              </a:rPr>
              <a:t>【逻辑拆解】</a:t>
            </a:r>
            <a:r>
              <a:rPr lang="zh-CN" altLang="zh-CN" sz="1000" dirty="0">
                <a:solidFill>
                  <a:schemeClr val="accent4">
                    <a:lumMod val="75000"/>
                  </a:schemeClr>
                </a:solidFill>
                <a:latin typeface="楷体" panose="02010609060101010101" pitchFamily="49" charset="-122"/>
                <a:ea typeface="楷体" panose="02010609060101010101" pitchFamily="49" charset="-122"/>
              </a:rPr>
              <a:t>此论证并未直接回应‘中美合作对全球稳定利大于弊’的核心议题，而是试图通过指责对方（或对方所支持的一方——美国）过去的行为不端，来回避对其自身论点（即‘中美合作利大于弊’）的实质性反驳。</a:t>
            </a:r>
            <a:r>
              <a:rPr lang="en-US" altLang="zh-CN" sz="1000" dirty="0">
                <a:solidFill>
                  <a:schemeClr val="accent4">
                    <a:lumMod val="75000"/>
                  </a:schemeClr>
                </a:solidFill>
                <a:latin typeface="楷体" panose="02010609060101010101" pitchFamily="49" charset="-122"/>
                <a:ea typeface="楷体" panose="02010609060101010101" pitchFamily="49" charset="-122"/>
              </a:rPr>
              <a:t>……</a:t>
            </a:r>
            <a:r>
              <a:rPr lang="zh-CN" altLang="zh-CN" sz="1000" dirty="0">
                <a:solidFill>
                  <a:schemeClr val="accent4">
                    <a:lumMod val="75000"/>
                  </a:schemeClr>
                </a:solidFill>
                <a:latin typeface="楷体" panose="02010609060101010101" pitchFamily="49" charset="-122"/>
                <a:ea typeface="楷体" panose="02010609060101010101" pitchFamily="49" charset="-122"/>
              </a:rPr>
              <a:t>\n【修正建议】一个符合逻辑的反方论证，应直接针对‘中美合作’对‘全球稳定’的影响进行分析，而不是纠缠于过去某一国的具体行为。修正示范：‘对方辩友，我方认为中美合作对全球稳定弊大于利。其核心理由在于，两国在意识形态、地缘政治及关键资源领域存在深刻且难以调和的结构性矛盾。例如，在南海问题上，双方的战略博弈已常态化，增加了区域军事冲突的风险；在科技领域，‘脱钩’趋势愈演愈烈，可能导致全球科技标准分裂，而非合作共赢。因此，尽管任何合作都有潜在益处，但中美之间根深蒂固的矛盾，使得其合作最终可能加剧而非缓解全球的不稳定因素。’</a:t>
            </a:r>
            <a:r>
              <a:rPr lang="en-US" altLang="zh-CN" sz="1000" dirty="0">
                <a:solidFill>
                  <a:schemeClr val="accent4">
                    <a:lumMod val="75000"/>
                  </a:schemeClr>
                </a:solidFill>
                <a:latin typeface="楷体" panose="02010609060101010101" pitchFamily="49" charset="-122"/>
                <a:ea typeface="楷体" panose="02010609060101010101" pitchFamily="49" charset="-122"/>
              </a:rPr>
              <a:t>}}</a:t>
            </a:r>
            <a:endParaRPr lang="zh-CN" altLang="zh-CN" sz="1000" dirty="0">
              <a:solidFill>
                <a:schemeClr val="accent4">
                  <a:lumMod val="75000"/>
                </a:scheme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6473774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5D3F7-5F50-238E-6F39-AD467AE0D9D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166A6B-CD95-34C3-B4BD-EE37F6A0FC5B}"/>
              </a:ext>
            </a:extLst>
          </p:cNvPr>
          <p:cNvSpPr>
            <a:spLocks noGrp="1"/>
          </p:cNvSpPr>
          <p:nvPr>
            <p:ph type="title"/>
          </p:nvPr>
        </p:nvSpPr>
        <p:spPr/>
        <p:txBody>
          <a:bodyPr/>
          <a:lstStyle/>
          <a:p>
            <a:r>
              <a:rPr lang="zh-CN" altLang="en-US" dirty="0"/>
              <a:t>实验</a:t>
            </a:r>
          </a:p>
        </p:txBody>
      </p:sp>
      <p:sp>
        <p:nvSpPr>
          <p:cNvPr id="3" name="文本框 2">
            <a:extLst>
              <a:ext uri="{FF2B5EF4-FFF2-40B4-BE49-F238E27FC236}">
                <a16:creationId xmlns:a16="http://schemas.microsoft.com/office/drawing/2014/main" id="{09EDB3D7-0D88-5F73-E19B-A9E64427734E}"/>
              </a:ext>
            </a:extLst>
          </p:cNvPr>
          <p:cNvSpPr txBox="1"/>
          <p:nvPr/>
        </p:nvSpPr>
        <p:spPr>
          <a:xfrm>
            <a:off x="2450609" y="344317"/>
            <a:ext cx="323014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rPr>
              <a:t>数据集构成</a:t>
            </a:r>
          </a:p>
        </p:txBody>
      </p:sp>
      <p:sp>
        <p:nvSpPr>
          <p:cNvPr id="7" name="文本框 6">
            <a:extLst>
              <a:ext uri="{FF2B5EF4-FFF2-40B4-BE49-F238E27FC236}">
                <a16:creationId xmlns:a16="http://schemas.microsoft.com/office/drawing/2014/main" id="{BAD5E5D1-8A17-CB23-7DEE-4EF6BD41C894}"/>
              </a:ext>
            </a:extLst>
          </p:cNvPr>
          <p:cNvSpPr txBox="1"/>
          <p:nvPr/>
        </p:nvSpPr>
        <p:spPr>
          <a:xfrm>
            <a:off x="535744" y="1132768"/>
            <a:ext cx="1261884" cy="307777"/>
          </a:xfrm>
          <a:prstGeom prst="rect">
            <a:avLst/>
          </a:prstGeom>
          <a:noFill/>
        </p:spPr>
        <p:txBody>
          <a:bodyPr wrap="none" rtlCol="0">
            <a:spAutoFit/>
          </a:bodyPr>
          <a:lstStyle/>
          <a:p>
            <a:r>
              <a:rPr lang="zh-CN" altLang="en-US" sz="1400" b="1" dirty="0"/>
              <a:t>辩论数据构成</a:t>
            </a:r>
          </a:p>
        </p:txBody>
      </p:sp>
      <p:sp>
        <p:nvSpPr>
          <p:cNvPr id="10" name="文本框 9">
            <a:extLst>
              <a:ext uri="{FF2B5EF4-FFF2-40B4-BE49-F238E27FC236}">
                <a16:creationId xmlns:a16="http://schemas.microsoft.com/office/drawing/2014/main" id="{FDA9246F-3B8B-DF9A-C486-453A3F96A0E8}"/>
              </a:ext>
            </a:extLst>
          </p:cNvPr>
          <p:cNvSpPr txBox="1"/>
          <p:nvPr/>
        </p:nvSpPr>
        <p:spPr>
          <a:xfrm>
            <a:off x="535744" y="1564199"/>
            <a:ext cx="4095376"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正反双方各进行立论 </a:t>
            </a:r>
            <a:r>
              <a:rPr lang="en-US" altLang="zh-CN" sz="1600" dirty="0">
                <a:latin typeface="宋体" panose="02010600030101010101" pitchFamily="2" charset="-122"/>
                <a:ea typeface="宋体" panose="02010600030101010101" pitchFamily="2" charset="-122"/>
              </a:rPr>
              <a:t>+ 2/3</a:t>
            </a:r>
            <a:r>
              <a:rPr lang="zh-CN" altLang="en-US" sz="1600" dirty="0">
                <a:latin typeface="宋体" panose="02010600030101010101" pitchFamily="2" charset="-122"/>
                <a:ea typeface="宋体" panose="02010600030101010101" pitchFamily="2" charset="-122"/>
              </a:rPr>
              <a:t>轮对辩 </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总结</a:t>
            </a:r>
            <a:endParaRPr lang="en-US" altLang="zh-CN" sz="1600"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FF6A7D5B-CCB5-371B-EB85-848D88849F5B}"/>
              </a:ext>
            </a:extLst>
          </p:cNvPr>
          <p:cNvSpPr txBox="1"/>
          <p:nvPr/>
        </p:nvSpPr>
        <p:spPr>
          <a:xfrm>
            <a:off x="4772764" y="1132768"/>
            <a:ext cx="1637692" cy="307777"/>
          </a:xfrm>
          <a:prstGeom prst="rect">
            <a:avLst/>
          </a:prstGeom>
          <a:noFill/>
        </p:spPr>
        <p:txBody>
          <a:bodyPr wrap="none" rtlCol="0">
            <a:spAutoFit/>
          </a:bodyPr>
          <a:lstStyle/>
          <a:p>
            <a:r>
              <a:rPr lang="en-US" altLang="zh-CN" sz="1400" b="1" dirty="0"/>
              <a:t>Prompt </a:t>
            </a:r>
            <a:r>
              <a:rPr lang="zh-CN" altLang="en-US" sz="1400" b="1" dirty="0"/>
              <a:t>辩题设置</a:t>
            </a:r>
          </a:p>
        </p:txBody>
      </p:sp>
      <p:sp>
        <p:nvSpPr>
          <p:cNvPr id="18" name="文本框 17">
            <a:extLst>
              <a:ext uri="{FF2B5EF4-FFF2-40B4-BE49-F238E27FC236}">
                <a16:creationId xmlns:a16="http://schemas.microsoft.com/office/drawing/2014/main" id="{E433DEE6-676D-62D9-FB9A-C8C3E618F5B6}"/>
              </a:ext>
            </a:extLst>
          </p:cNvPr>
          <p:cNvSpPr txBox="1"/>
          <p:nvPr/>
        </p:nvSpPr>
        <p:spPr>
          <a:xfrm>
            <a:off x="4768822" y="1564199"/>
            <a:ext cx="1828799" cy="369332"/>
          </a:xfrm>
          <a:prstGeom prst="rect">
            <a:avLst/>
          </a:prstGeom>
          <a:noFill/>
        </p:spPr>
        <p:txBody>
          <a:bodyPr wrap="square" rtlCol="0">
            <a:spAutoFit/>
          </a:bodyPr>
          <a:lstStyle/>
          <a:p>
            <a:r>
              <a:rPr lang="zh-CN" altLang="en-US" dirty="0"/>
              <a:t>辩题覆盖领域：</a:t>
            </a:r>
          </a:p>
        </p:txBody>
      </p:sp>
      <p:sp>
        <p:nvSpPr>
          <p:cNvPr id="21" name="文本框 20">
            <a:extLst>
              <a:ext uri="{FF2B5EF4-FFF2-40B4-BE49-F238E27FC236}">
                <a16:creationId xmlns:a16="http://schemas.microsoft.com/office/drawing/2014/main" id="{951AB21F-5C3D-89A7-574D-31BFC5F7ED77}"/>
              </a:ext>
            </a:extLst>
          </p:cNvPr>
          <p:cNvSpPr txBox="1"/>
          <p:nvPr/>
        </p:nvSpPr>
        <p:spPr>
          <a:xfrm>
            <a:off x="4772764" y="2044005"/>
            <a:ext cx="7837038" cy="276998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1"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科技与人工智能</a:t>
            </a:r>
            <a:r>
              <a:rPr kumimoji="0" lang="zh-CN" altLang="zh-CN" sz="1400" b="1" i="0" u="none" strike="noStrike" cap="none" normalizeH="0" baseline="0" dirty="0">
                <a:ln>
                  <a:noFill/>
                </a:ln>
                <a:solidFill>
                  <a:schemeClr val="tx1">
                    <a:lumMod val="75000"/>
                    <a:lumOff val="25000"/>
                  </a:schemeClr>
                </a:solidFill>
                <a:effectLst/>
                <a:latin typeface="Arial Unicode MS"/>
                <a:ea typeface="JetBrains Mono"/>
              </a:rPr>
              <a:t> </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例如：</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AI</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取代人类、算法偏见、基因编辑</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b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b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1"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教育与成长</a:t>
            </a:r>
            <a:r>
              <a:rPr kumimoji="0" lang="zh-CN" altLang="zh-CN" sz="1400" b="1" i="0" u="none" strike="noStrike" cap="none" normalizeH="0" baseline="0" dirty="0">
                <a:ln>
                  <a:noFill/>
                </a:ln>
                <a:solidFill>
                  <a:schemeClr val="tx1">
                    <a:lumMod val="75000"/>
                    <a:lumOff val="25000"/>
                  </a:schemeClr>
                </a:solidFill>
                <a:effectLst/>
                <a:latin typeface="Arial Unicode MS"/>
                <a:ea typeface="JetBrains Mono"/>
              </a:rPr>
              <a:t> </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例如：内卷、双减、通才专才、挫折教育</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b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b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1"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社会与民生</a:t>
            </a:r>
            <a:r>
              <a:rPr kumimoji="0" lang="zh-CN" altLang="zh-CN" sz="1400" b="1" i="0" u="none" strike="noStrike" cap="none" normalizeH="0" baseline="0" dirty="0">
                <a:ln>
                  <a:noFill/>
                </a:ln>
                <a:solidFill>
                  <a:schemeClr val="tx1">
                    <a:lumMod val="75000"/>
                    <a:lumOff val="25000"/>
                  </a:schemeClr>
                </a:solidFill>
                <a:effectLst/>
                <a:latin typeface="Arial Unicode MS"/>
                <a:ea typeface="JetBrains Mono"/>
              </a:rPr>
              <a:t> </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例如：老龄化、延迟退休、性别议题、贫富差距</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b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b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1"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法律与正义</a:t>
            </a:r>
            <a:r>
              <a:rPr kumimoji="0" lang="zh-CN" altLang="zh-CN" sz="1400" b="1" i="0" u="none" strike="noStrike" cap="none" normalizeH="0" baseline="0" dirty="0">
                <a:ln>
                  <a:noFill/>
                </a:ln>
                <a:solidFill>
                  <a:schemeClr val="tx1">
                    <a:lumMod val="75000"/>
                    <a:lumOff val="25000"/>
                  </a:schemeClr>
                </a:solidFill>
                <a:effectLst/>
                <a:latin typeface="Arial Unicode MS"/>
                <a:ea typeface="JetBrains Mono"/>
              </a:rPr>
              <a:t> </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例如：死刑废除、隐私权、网络暴力实名制</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b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b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1"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经济与职场</a:t>
            </a:r>
            <a:r>
              <a:rPr kumimoji="0" lang="zh-CN" altLang="zh-CN" sz="1400" b="1" i="0" u="none" strike="noStrike" cap="none" normalizeH="0" baseline="0" dirty="0">
                <a:ln>
                  <a:noFill/>
                </a:ln>
                <a:solidFill>
                  <a:schemeClr val="tx1">
                    <a:lumMod val="75000"/>
                    <a:lumOff val="25000"/>
                  </a:schemeClr>
                </a:solidFill>
                <a:effectLst/>
                <a:latin typeface="Arial Unicode MS"/>
                <a:ea typeface="JetBrains Mono"/>
              </a:rPr>
              <a:t> </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例如：</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996</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制度、基本收入、消费主义、零工经济</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b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b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1"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文化与价值观</a:t>
            </a:r>
            <a:r>
              <a:rPr kumimoji="0" lang="zh-CN" altLang="zh-CN" sz="1400" b="1" i="0" u="none" strike="noStrike" cap="none" normalizeH="0" baseline="0" dirty="0">
                <a:ln>
                  <a:noFill/>
                </a:ln>
                <a:solidFill>
                  <a:schemeClr val="tx1">
                    <a:lumMod val="75000"/>
                    <a:lumOff val="25000"/>
                  </a:schemeClr>
                </a:solidFill>
                <a:effectLst/>
                <a:latin typeface="Arial Unicode MS"/>
                <a:ea typeface="JetBrains Mono"/>
              </a:rPr>
              <a:t> </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例如：传统文化、饭圈文化、审美多元化</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b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b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1"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国际关系与人类命运</a:t>
            </a:r>
            <a:r>
              <a:rPr kumimoji="0" lang="zh-CN" altLang="zh-CN" sz="1400" b="1" i="0" u="none" strike="noStrike" cap="none" normalizeH="0" baseline="0" dirty="0">
                <a:ln>
                  <a:noFill/>
                </a:ln>
                <a:solidFill>
                  <a:schemeClr val="tx1">
                    <a:lumMod val="75000"/>
                    <a:lumOff val="25000"/>
                  </a:schemeClr>
                </a:solidFill>
                <a:effectLst/>
                <a:latin typeface="Arial Unicode MS"/>
                <a:ea typeface="JetBrains Mono"/>
              </a:rPr>
              <a:t> </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例如：全球化、太空竞赛、难民问题</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b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b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1"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环境与可持续发展</a:t>
            </a:r>
            <a:r>
              <a:rPr kumimoji="0" lang="zh-CN" altLang="zh-CN" sz="1400" b="1" i="0" u="none" strike="noStrike" cap="none" normalizeH="0" baseline="0" dirty="0">
                <a:ln>
                  <a:noFill/>
                </a:ln>
                <a:solidFill>
                  <a:schemeClr val="tx1">
                    <a:lumMod val="75000"/>
                    <a:lumOff val="25000"/>
                  </a:schemeClr>
                </a:solidFill>
                <a:effectLst/>
                <a:latin typeface="Arial Unicode MS"/>
                <a:ea typeface="JetBrains Mono"/>
              </a:rPr>
              <a:t> </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例如：核能、碳中和、动物权利</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b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b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1"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哲学与脑洞</a:t>
            </a:r>
            <a:r>
              <a:rPr kumimoji="0" lang="zh-CN" altLang="zh-CN" sz="1400" b="1" i="0" u="none" strike="noStrike" cap="none" normalizeH="0" baseline="0" dirty="0">
                <a:ln>
                  <a:noFill/>
                </a:ln>
                <a:solidFill>
                  <a:schemeClr val="tx1">
                    <a:lumMod val="75000"/>
                    <a:lumOff val="25000"/>
                  </a:schemeClr>
                </a:solidFill>
                <a:effectLst/>
                <a:latin typeface="Arial Unicode MS"/>
                <a:ea typeface="JetBrains Mono"/>
              </a:rPr>
              <a:t> </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例如：人性本善、特修斯之船、缸中之脑</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b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b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1"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娱乐与生活</a:t>
            </a:r>
            <a:r>
              <a:rPr kumimoji="0" lang="zh-CN" altLang="zh-CN" sz="1400" b="1" i="0" u="none" strike="noStrike" cap="none" normalizeH="0" baseline="0" dirty="0">
                <a:ln>
                  <a:noFill/>
                </a:ln>
                <a:solidFill>
                  <a:schemeClr val="tx1">
                    <a:lumMod val="75000"/>
                    <a:lumOff val="25000"/>
                  </a:schemeClr>
                </a:solidFill>
                <a:effectLst/>
                <a:latin typeface="Arial Unicode MS"/>
                <a:ea typeface="JetBrains Mono"/>
              </a:rPr>
              <a:t> </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r>
              <a:rPr kumimoji="0" lang="zh-CN" altLang="zh-CN" sz="1400" b="0" i="0" u="none" strike="noStrike" cap="none" normalizeH="0" baseline="0" dirty="0">
                <a:ln>
                  <a:noFill/>
                </a:ln>
                <a:solidFill>
                  <a:schemeClr val="tx1">
                    <a:lumMod val="75000"/>
                    <a:lumOff val="25000"/>
                  </a:schemeClr>
                </a:solidFill>
                <a:effectLst/>
                <a:latin typeface="宋体" panose="02010600030101010101" pitchFamily="2" charset="-122"/>
                <a:ea typeface="宋体" panose="02010600030101010101" pitchFamily="2" charset="-122"/>
              </a:rPr>
              <a:t>例如：短视频、电子游戏、网红经济</a:t>
            </a:r>
            <a:r>
              <a:rPr kumimoji="0" lang="zh-CN" altLang="zh-CN" sz="1400" b="0" i="0" u="none" strike="noStrike" cap="none" normalizeH="0" baseline="0" dirty="0">
                <a:ln>
                  <a:noFill/>
                </a:ln>
                <a:solidFill>
                  <a:schemeClr val="tx1">
                    <a:lumMod val="75000"/>
                    <a:lumOff val="25000"/>
                  </a:schemeClr>
                </a:solidFill>
                <a:effectLst/>
                <a:latin typeface="Arial Unicode MS"/>
                <a:ea typeface="JetBrains Mono"/>
              </a:rPr>
              <a:t>)“</a:t>
            </a:r>
            <a:endParaRPr kumimoji="0" lang="en-US" altLang="zh-CN" sz="1400" b="0" i="0" u="none" strike="noStrike" cap="none" normalizeH="0" baseline="0" dirty="0">
              <a:ln>
                <a:noFill/>
              </a:ln>
              <a:solidFill>
                <a:schemeClr val="tx1">
                  <a:lumMod val="75000"/>
                  <a:lumOff val="25000"/>
                </a:schemeClr>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lumMod val="75000"/>
                  <a:lumOff val="25000"/>
                </a:schemeClr>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1400" dirty="0">
                <a:solidFill>
                  <a:schemeClr val="tx1">
                    <a:lumMod val="75000"/>
                    <a:lumOff val="25000"/>
                  </a:schemeClr>
                </a:solidFill>
                <a:latin typeface="Arial Unicode MS"/>
              </a:rPr>
              <a:t>每个领域生成</a:t>
            </a:r>
            <a:r>
              <a:rPr lang="en-US" altLang="zh-CN" sz="1400" dirty="0">
                <a:solidFill>
                  <a:schemeClr val="tx1">
                    <a:lumMod val="75000"/>
                    <a:lumOff val="25000"/>
                  </a:schemeClr>
                </a:solidFill>
                <a:latin typeface="Arial Unicode MS"/>
              </a:rPr>
              <a:t>50</a:t>
            </a:r>
            <a:r>
              <a:rPr lang="zh-CN" altLang="en-US" sz="1400" dirty="0">
                <a:solidFill>
                  <a:schemeClr val="tx1">
                    <a:lumMod val="75000"/>
                    <a:lumOff val="25000"/>
                  </a:schemeClr>
                </a:solidFill>
                <a:latin typeface="Arial Unicode MS"/>
              </a:rPr>
              <a:t>个不同的辩题</a:t>
            </a:r>
            <a:endParaRPr kumimoji="0" lang="zh-CN" altLang="zh-CN" sz="2000" b="0" i="0" u="none" strike="noStrike" cap="none" normalizeH="0" baseline="0" dirty="0">
              <a:ln>
                <a:noFill/>
              </a:ln>
              <a:solidFill>
                <a:schemeClr val="tx1">
                  <a:lumMod val="75000"/>
                  <a:lumOff val="25000"/>
                </a:schemeClr>
              </a:solidFill>
              <a:effectLst/>
              <a:latin typeface="Arial" panose="020B0604020202020204" pitchFamily="34" charset="0"/>
            </a:endParaRPr>
          </a:p>
        </p:txBody>
      </p:sp>
    </p:spTree>
    <p:extLst>
      <p:ext uri="{BB962C8B-B14F-4D97-AF65-F5344CB8AC3E}">
        <p14:creationId xmlns:p14="http://schemas.microsoft.com/office/powerpoint/2010/main" val="76264723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05663-56AE-85C0-A41D-8300839B0C2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D65B5CF-EF16-AA82-9541-CF71CDCCAC71}"/>
              </a:ext>
            </a:extLst>
          </p:cNvPr>
          <p:cNvSpPr>
            <a:spLocks noGrp="1"/>
          </p:cNvSpPr>
          <p:nvPr>
            <p:ph type="title"/>
          </p:nvPr>
        </p:nvSpPr>
        <p:spPr/>
        <p:txBody>
          <a:bodyPr/>
          <a:lstStyle/>
          <a:p>
            <a:r>
              <a:rPr lang="zh-CN" altLang="en-US" dirty="0"/>
              <a:t>实验</a:t>
            </a:r>
          </a:p>
        </p:txBody>
      </p:sp>
      <p:sp>
        <p:nvSpPr>
          <p:cNvPr id="3" name="文本框 2">
            <a:extLst>
              <a:ext uri="{FF2B5EF4-FFF2-40B4-BE49-F238E27FC236}">
                <a16:creationId xmlns:a16="http://schemas.microsoft.com/office/drawing/2014/main" id="{D854D8E6-8C58-9FA1-AE53-9DF6F9A4AF5E}"/>
              </a:ext>
            </a:extLst>
          </p:cNvPr>
          <p:cNvSpPr txBox="1"/>
          <p:nvPr/>
        </p:nvSpPr>
        <p:spPr>
          <a:xfrm>
            <a:off x="2450609" y="344317"/>
            <a:ext cx="3230144"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400" dirty="0">
                <a:solidFill>
                  <a:prstClr val="black"/>
                </a:solidFill>
                <a:latin typeface="Century Gothic" panose="020B0502020202020204" pitchFamily="34" charset="0"/>
                <a:ea typeface="微软雅黑" panose="020B0503020204020204" pitchFamily="34" charset="-122"/>
              </a:rPr>
              <a:t>训练</a:t>
            </a:r>
            <a:endParaRPr kumimoji="0" lang="zh-CN"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 name="文本框 4">
            <a:extLst>
              <a:ext uri="{FF2B5EF4-FFF2-40B4-BE49-F238E27FC236}">
                <a16:creationId xmlns:a16="http://schemas.microsoft.com/office/drawing/2014/main" id="{9572A6EC-D7E5-039F-22CC-ED637A9EB45E}"/>
              </a:ext>
            </a:extLst>
          </p:cNvPr>
          <p:cNvSpPr txBox="1"/>
          <p:nvPr/>
        </p:nvSpPr>
        <p:spPr>
          <a:xfrm>
            <a:off x="1299079" y="1380347"/>
            <a:ext cx="4487126" cy="1477328"/>
          </a:xfrm>
          <a:prstGeom prst="rect">
            <a:avLst/>
          </a:prstGeom>
          <a:noFill/>
        </p:spPr>
        <p:txBody>
          <a:bodyPr wrap="none" rtlCol="0">
            <a:spAutoFit/>
          </a:bodyPr>
          <a:lstStyle/>
          <a:p>
            <a:pPr marL="285750" indent="-285750">
              <a:buFont typeface="Arial" panose="020B0604020202020204" pitchFamily="34" charset="0"/>
              <a:buChar char="•"/>
            </a:pPr>
            <a:r>
              <a:rPr lang="zh-CN" altLang="en-US" dirty="0"/>
              <a:t>小模型选型： </a:t>
            </a:r>
            <a:r>
              <a:rPr lang="en-US" altLang="zh-CN" dirty="0"/>
              <a:t>Qwen2.5-1.5B</a:t>
            </a:r>
          </a:p>
          <a:p>
            <a:pPr marL="285750" indent="-285750">
              <a:buFont typeface="Arial" panose="020B0604020202020204" pitchFamily="34" charset="0"/>
              <a:buChar char="•"/>
            </a:pPr>
            <a:r>
              <a:rPr lang="zh-CN" altLang="en-US" dirty="0"/>
              <a:t>基于</a:t>
            </a:r>
            <a:r>
              <a:rPr lang="en-US" altLang="zh-CN" dirty="0"/>
              <a:t>transformers</a:t>
            </a:r>
            <a:r>
              <a:rPr lang="zh-CN" altLang="en-US" dirty="0"/>
              <a:t>封装，</a:t>
            </a:r>
            <a:endParaRPr lang="en-US" altLang="zh-CN" dirty="0"/>
          </a:p>
          <a:p>
            <a:pPr marL="285750" indent="-285750">
              <a:buFont typeface="Arial" panose="020B0604020202020204" pitchFamily="34" charset="0"/>
              <a:buChar char="•"/>
            </a:pPr>
            <a:r>
              <a:rPr lang="zh-CN" altLang="en-US" dirty="0"/>
              <a:t>采用</a:t>
            </a:r>
            <a:r>
              <a:rPr lang="en-US" altLang="zh-CN" dirty="0"/>
              <a:t>lora</a:t>
            </a:r>
            <a:r>
              <a:rPr lang="zh-CN" altLang="en-US" dirty="0"/>
              <a:t>微调，对数据集学习</a:t>
            </a:r>
            <a:r>
              <a:rPr lang="en-US" altLang="zh-CN" dirty="0"/>
              <a:t>5</a:t>
            </a:r>
            <a:r>
              <a:rPr lang="zh-CN" altLang="en-US" dirty="0"/>
              <a:t>个</a:t>
            </a:r>
            <a:r>
              <a:rPr lang="en-US" altLang="zh-CN" dirty="0"/>
              <a:t>epoch</a:t>
            </a:r>
          </a:p>
          <a:p>
            <a:pPr marL="285750" indent="-285750">
              <a:buFont typeface="Arial" panose="020B0604020202020204" pitchFamily="34" charset="0"/>
              <a:buChar char="•"/>
            </a:pPr>
            <a:r>
              <a:rPr lang="zh-CN" altLang="en-US" dirty="0"/>
              <a:t>训练设备</a:t>
            </a:r>
            <a:r>
              <a:rPr lang="en-US" altLang="zh-CN" dirty="0"/>
              <a:t>2* RTX A6000</a:t>
            </a:r>
          </a:p>
          <a:p>
            <a:pPr marL="285750" indent="-285750">
              <a:buFont typeface="Arial" panose="020B0604020202020204" pitchFamily="34" charset="0"/>
              <a:buChar char="•"/>
            </a:pPr>
            <a:r>
              <a:rPr lang="zh-CN" altLang="en-US" dirty="0"/>
              <a:t>训练参数如图：</a:t>
            </a:r>
            <a:endParaRPr lang="en-US" altLang="zh-CN" dirty="0"/>
          </a:p>
        </p:txBody>
      </p:sp>
      <p:pic>
        <p:nvPicPr>
          <p:cNvPr id="8" name="图片 7">
            <a:extLst>
              <a:ext uri="{FF2B5EF4-FFF2-40B4-BE49-F238E27FC236}">
                <a16:creationId xmlns:a16="http://schemas.microsoft.com/office/drawing/2014/main" id="{85C1E637-0F20-4C9A-9ABE-8D56BEA35BF5}"/>
              </a:ext>
            </a:extLst>
          </p:cNvPr>
          <p:cNvPicPr>
            <a:picLocks noChangeAspect="1"/>
          </p:cNvPicPr>
          <p:nvPr/>
        </p:nvPicPr>
        <p:blipFill>
          <a:blip r:embed="rId2"/>
          <a:stretch>
            <a:fillRect/>
          </a:stretch>
        </p:blipFill>
        <p:spPr>
          <a:xfrm>
            <a:off x="1299079" y="3313255"/>
            <a:ext cx="3258005" cy="2400635"/>
          </a:xfrm>
          <a:prstGeom prst="rect">
            <a:avLst/>
          </a:prstGeom>
        </p:spPr>
      </p:pic>
      <p:pic>
        <p:nvPicPr>
          <p:cNvPr id="11" name="图片 10">
            <a:extLst>
              <a:ext uri="{FF2B5EF4-FFF2-40B4-BE49-F238E27FC236}">
                <a16:creationId xmlns:a16="http://schemas.microsoft.com/office/drawing/2014/main" id="{79D05F14-1DEE-097F-6338-6EEB9B940983}"/>
              </a:ext>
            </a:extLst>
          </p:cNvPr>
          <p:cNvPicPr>
            <a:picLocks noChangeAspect="1"/>
          </p:cNvPicPr>
          <p:nvPr/>
        </p:nvPicPr>
        <p:blipFill>
          <a:blip r:embed="rId3"/>
          <a:stretch>
            <a:fillRect/>
          </a:stretch>
        </p:blipFill>
        <p:spPr>
          <a:xfrm>
            <a:off x="5092636" y="3198712"/>
            <a:ext cx="4668932" cy="2515177"/>
          </a:xfrm>
          <a:prstGeom prst="rect">
            <a:avLst/>
          </a:prstGeom>
        </p:spPr>
      </p:pic>
    </p:spTree>
    <p:extLst>
      <p:ext uri="{BB962C8B-B14F-4D97-AF65-F5344CB8AC3E}">
        <p14:creationId xmlns:p14="http://schemas.microsoft.com/office/powerpoint/2010/main" val="400762926"/>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TotalTime>
  <Words>3806</Words>
  <Application>Microsoft Office PowerPoint</Application>
  <PresentationFormat>宽屏</PresentationFormat>
  <Paragraphs>220</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 Unicode MS</vt:lpstr>
      <vt:lpstr>Inter</vt:lpstr>
      <vt:lpstr>楷体</vt:lpstr>
      <vt:lpstr>宋体</vt:lpstr>
      <vt:lpstr>微软雅黑</vt:lpstr>
      <vt:lpstr>微软雅黑 Light</vt:lpstr>
      <vt:lpstr>Arial</vt:lpstr>
      <vt:lpstr>Arial Black</vt:lpstr>
      <vt:lpstr>Century Gothic</vt:lpstr>
      <vt:lpstr>1_Office 主题​​</vt:lpstr>
      <vt:lpstr>PowerPoint 演示文稿</vt:lpstr>
      <vt:lpstr>组员分工</vt:lpstr>
      <vt:lpstr>项目介绍</vt:lpstr>
      <vt:lpstr>技术实现流程</vt:lpstr>
      <vt:lpstr>PowerPoint 演示文稿</vt:lpstr>
      <vt:lpstr>技术实现流程</vt:lpstr>
      <vt:lpstr>实验</vt:lpstr>
      <vt:lpstr>实验</vt:lpstr>
      <vt:lpstr>实验</vt:lpstr>
      <vt:lpstr>实验  case study</vt:lpstr>
      <vt:lpstr>实验  case study</vt:lpstr>
      <vt:lpstr>实验  case study</vt:lpstr>
      <vt:lpstr>实验</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carin choo</dc:creator>
  <cp:lastModifiedBy>myalpha Liu</cp:lastModifiedBy>
  <cp:revision>4</cp:revision>
  <dcterms:created xsi:type="dcterms:W3CDTF">2025-11-23T04:41:31Z</dcterms:created>
  <dcterms:modified xsi:type="dcterms:W3CDTF">2025-11-23T20:37:59Z</dcterms:modified>
</cp:coreProperties>
</file>